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570" r:id="rId4"/>
    <p:sldId id="787" r:id="rId5"/>
    <p:sldId id="1500" r:id="rId6"/>
    <p:sldId id="1503" r:id="rId7"/>
    <p:sldId id="1507" r:id="rId8"/>
    <p:sldId id="1509" r:id="rId9"/>
    <p:sldId id="1511" r:id="rId10"/>
    <p:sldId id="1443" r:id="rId11"/>
    <p:sldId id="1526" r:id="rId12"/>
    <p:sldId id="1527" r:id="rId13"/>
    <p:sldId id="1518" r:id="rId14"/>
    <p:sldId id="1528" r:id="rId15"/>
    <p:sldId id="1529" r:id="rId16"/>
    <p:sldId id="1530" r:id="rId17"/>
    <p:sldId id="1531" r:id="rId18"/>
    <p:sldId id="1492" r:id="rId19"/>
    <p:sldId id="1519" r:id="rId20"/>
    <p:sldId id="1521" r:id="rId21"/>
    <p:sldId id="1522" r:id="rId22"/>
    <p:sldId id="1496" r:id="rId23"/>
    <p:sldId id="1497" r:id="rId24"/>
    <p:sldId id="1498" r:id="rId25"/>
    <p:sldId id="749" r:id="rId26"/>
    <p:sldId id="1476" r:id="rId27"/>
    <p:sldId id="751" r:id="rId28"/>
    <p:sldId id="1478" r:id="rId29"/>
    <p:sldId id="1444" r:id="rId30"/>
    <p:sldId id="1445" r:id="rId31"/>
    <p:sldId id="1446" r:id="rId32"/>
    <p:sldId id="1479" r:id="rId33"/>
    <p:sldId id="1523" r:id="rId34"/>
    <p:sldId id="1524" r:id="rId35"/>
    <p:sldId id="1447" r:id="rId36"/>
    <p:sldId id="1449" r:id="rId37"/>
    <p:sldId id="1501" r:id="rId38"/>
    <p:sldId id="1532" r:id="rId39"/>
    <p:sldId id="768" r:id="rId40"/>
    <p:sldId id="769" r:id="rId41"/>
    <p:sldId id="1525" r:id="rId42"/>
    <p:sldId id="1439" r:id="rId43"/>
    <p:sldId id="1533" r:id="rId44"/>
    <p:sldId id="782" r:id="rId45"/>
    <p:sldId id="1441" r:id="rId46"/>
    <p:sldId id="1442" r:id="rId47"/>
  </p:sldIdLst>
  <p:sldSz cx="9144000" cy="6858000" type="screen4x3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33AE1"/>
    <a:srgbClr val="F430AB"/>
    <a:srgbClr val="E6E703"/>
    <a:srgbClr val="72AAAE"/>
    <a:srgbClr val="2A40E2"/>
    <a:srgbClr val="1C31CA"/>
    <a:srgbClr val="728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875"/>
    <p:restoredTop sz="95005" autoAdjust="0"/>
  </p:normalViewPr>
  <p:slideViewPr>
    <p:cSldViewPr>
      <p:cViewPr varScale="1">
        <p:scale>
          <a:sx n="82" d="100"/>
          <a:sy n="82" d="100"/>
        </p:scale>
        <p:origin x="60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586" y="6956426"/>
            <a:ext cx="827620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8" tIns="46994" rIns="92308" bIns="46994">
            <a:spAutoFit/>
          </a:bodyPr>
          <a:lstStyle/>
          <a:p>
            <a:pPr algn="ctr" defTabSz="917510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510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57" y="6956426"/>
            <a:ext cx="856474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8" tIns="46994" rIns="92308" bIns="46994">
            <a:spAutoFit/>
          </a:bodyPr>
          <a:lstStyle/>
          <a:p>
            <a:pPr algn="ctr" defTabSz="917510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510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7688"/>
            <a:ext cx="36576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39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65" tIns="46994" rIns="95665" bIns="469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608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6675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9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904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743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342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9935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7293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331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2721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9615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87779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969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32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357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1353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SzPct val="120000"/>
              <a:buFont typeface="Arial" panose="020B0604020202020204" pitchFamily="34" charset="0"/>
              <a:buChar char="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>
              <a:buSzPct val="120000"/>
              <a:buFont typeface="Arial" panose="020B0604020202020204" pitchFamily="34" charset="0"/>
              <a:buChar char="•"/>
              <a:defRPr sz="18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buSzPct val="120000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2C1F6-F85B-794F-8C35-018FB5EA5B88}"/>
              </a:ext>
            </a:extLst>
          </p:cNvPr>
          <p:cNvSpPr txBox="1"/>
          <p:nvPr userDrawn="1"/>
        </p:nvSpPr>
        <p:spPr>
          <a:xfrm>
            <a:off x="8469443" y="668561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E88AEA-B058-7B49-923B-06D781A7F297}"/>
              </a:ext>
            </a:extLst>
          </p:cNvPr>
          <p:cNvSpPr/>
          <p:nvPr userDrawn="1"/>
        </p:nvSpPr>
        <p:spPr>
          <a:xfrm>
            <a:off x="8561808" y="6488668"/>
            <a:ext cx="425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6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52400"/>
            <a:ext cx="19812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91200" cy="5867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3875" y="174519"/>
            <a:ext cx="71628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Body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533400" y="6432762"/>
            <a:ext cx="997495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Ravi Mittal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DB934F-A9E5-C647-BF9E-E36E6FE942FE}"/>
              </a:ext>
            </a:extLst>
          </p:cNvPr>
          <p:cNvSpPr/>
          <p:nvPr userDrawn="1"/>
        </p:nvSpPr>
        <p:spPr>
          <a:xfrm>
            <a:off x="8312131" y="6516172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8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>
              <a:lumMod val="50000"/>
            </a:schemeClr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accent1">
            <a:lumMod val="50000"/>
          </a:schemeClr>
        </a:buClr>
        <a:buSzPct val="110000"/>
        <a:buChar char="•"/>
        <a:defRPr sz="24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C00000"/>
        </a:buClr>
        <a:buSzPct val="110000"/>
        <a:buFont typeface="Arial" panose="020B0604020202020204" pitchFamily="34" charset="0"/>
        <a:buChar char="•"/>
        <a:defRPr sz="22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0070C0"/>
        </a:buClr>
        <a:buSzPct val="120000"/>
        <a:buFont typeface="Arial" panose="020B0604020202020204" pitchFamily="34" charset="0"/>
        <a:buChar char="•"/>
        <a:defRPr sz="20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20000"/>
        <a:buChar char="•"/>
        <a:defRPr sz="18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20000"/>
        <a:buFont typeface="Arial" panose="020B0604020202020204" pitchFamily="34" charset="0"/>
        <a:buChar char="•"/>
        <a:defRPr sz="16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196752"/>
            <a:ext cx="7848600" cy="2057400"/>
          </a:xfrm>
        </p:spPr>
        <p:txBody>
          <a:bodyPr/>
          <a:lstStyle/>
          <a:p>
            <a:pPr>
              <a:defRPr/>
            </a:pPr>
            <a:br>
              <a:rPr lang="en-US" sz="3000" dirty="0"/>
            </a:br>
            <a:r>
              <a:rPr lang="en-US" sz="3000" dirty="0">
                <a:solidFill>
                  <a:srgbClr val="FF0000"/>
                </a:solidFill>
              </a:rPr>
              <a:t>CS 310   Operating Systems </a:t>
            </a:r>
            <a:br>
              <a:rPr lang="en-US" sz="3000" dirty="0"/>
            </a:br>
            <a:br>
              <a:rPr lang="en-US" sz="3000" dirty="0"/>
            </a:br>
            <a:r>
              <a:rPr lang="en-US" sz="2400" dirty="0">
                <a:solidFill>
                  <a:srgbClr val="FF0000"/>
                </a:solidFill>
              </a:rPr>
              <a:t>Lecture 25</a:t>
            </a:r>
            <a:r>
              <a:rPr lang="en-US" sz="2400" dirty="0"/>
              <a:t> Scheduling – Round Robin, Priority Scheduling, Multilevel Queue Scheduling, 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191000"/>
            <a:ext cx="8001000" cy="1447800"/>
          </a:xfrm>
        </p:spPr>
        <p:txBody>
          <a:bodyPr/>
          <a:lstStyle/>
          <a:p>
            <a:pPr marL="285750" indent="-285750" algn="r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Gill Sans" charset="0"/>
              </a:rPr>
              <a:t>Ravi Mittal</a:t>
            </a:r>
          </a:p>
          <a:p>
            <a:pPr marL="285750" indent="-285750" algn="r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Gill Sans" charset="0"/>
              </a:rPr>
              <a:t>IIT Goa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Scheduling Policy Goals/Criteria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rgbClr val="0070C0"/>
                </a:solidFill>
                <a:ea typeface="굴림" panose="020B0600000101010101" pitchFamily="34" charset="-127"/>
              </a:rPr>
              <a:t>Minimize Response Time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Time between issuing a command and getting result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ea typeface="굴림" panose="020B0600000101010101" pitchFamily="34" charset="-127"/>
              </a:rPr>
              <a:t>Maximize Throughput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Maximize operations (or jobs) per second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solidFill>
                <a:srgbClr val="0070C0"/>
              </a:solidFill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rgbClr val="0070C0"/>
                </a:solidFill>
                <a:ea typeface="굴림" panose="020B0600000101010101" pitchFamily="34" charset="-127"/>
              </a:rPr>
              <a:t>Minimize Turnaround time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Average elapsed time –  primarily for batch system</a:t>
            </a:r>
          </a:p>
          <a:p>
            <a:pPr marL="342900" lvl="1" indent="0">
              <a:lnSpc>
                <a:spcPct val="80000"/>
              </a:lnSpc>
              <a:spcBef>
                <a:spcPct val="20000"/>
              </a:spcBef>
              <a:buNone/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rgbClr val="0070C0"/>
                </a:solidFill>
                <a:ea typeface="굴림" panose="020B0600000101010101" pitchFamily="34" charset="-127"/>
              </a:rPr>
              <a:t>Fairness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Share CPU among users in some equitable way</a:t>
            </a:r>
          </a:p>
        </p:txBody>
      </p:sp>
    </p:spTree>
    <p:extLst>
      <p:ext uri="{BB962C8B-B14F-4D97-AF65-F5344CB8AC3E}">
        <p14:creationId xmlns:p14="http://schemas.microsoft.com/office/powerpoint/2010/main" val="4108613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580" name="Picture 2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80312" y="1010346"/>
            <a:ext cx="1301354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4" y="174519"/>
            <a:ext cx="8157791" cy="446169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First-Come, First-Served (FCFS) Scheduling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57175" indent="-257175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sz="2000" dirty="0">
                <a:ea typeface="굴림" panose="020B0600000101010101" pitchFamily="34" charset="-127"/>
              </a:rPr>
              <a:t>First-Come, First-Served (FCFS)</a:t>
            </a:r>
          </a:p>
          <a:p>
            <a:pPr marL="657225" lvl="1" indent="-257175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sz="1800" dirty="0">
                <a:ea typeface="굴림" panose="020B0600000101010101" pitchFamily="34" charset="-127"/>
              </a:rPr>
              <a:t>Also </a:t>
            </a:r>
            <a:r>
              <a:rPr lang="en-US" altLang="ko-KR" sz="1800" dirty="0">
                <a:solidFill>
                  <a:srgbClr val="0070C0"/>
                </a:solidFill>
                <a:ea typeface="굴림" panose="020B0600000101010101" pitchFamily="34" charset="-127"/>
              </a:rPr>
              <a:t>First In First Out (FIFO) </a:t>
            </a:r>
            <a:r>
              <a:rPr lang="en-US" altLang="ko-KR" sz="1800" dirty="0">
                <a:ea typeface="굴림" panose="020B0600000101010101" pitchFamily="34" charset="-127"/>
              </a:rPr>
              <a:t>or </a:t>
            </a:r>
            <a:r>
              <a:rPr lang="en-US" altLang="ko-KR" sz="1800" dirty="0">
                <a:solidFill>
                  <a:srgbClr val="0070C0"/>
                </a:solidFill>
                <a:ea typeface="굴림" panose="020B0600000101010101" pitchFamily="34" charset="-127"/>
              </a:rPr>
              <a:t>Run until done</a:t>
            </a:r>
          </a:p>
          <a:p>
            <a:pPr marL="657225" lvl="1" indent="-257175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sz="1800" dirty="0">
                <a:ea typeface="굴림" panose="020B0600000101010101" pitchFamily="34" charset="-127"/>
              </a:rPr>
              <a:t>In early systems, FCFS meant one program </a:t>
            </a:r>
            <a:br>
              <a:rPr lang="en-US" altLang="ko-KR" sz="1800" dirty="0">
                <a:ea typeface="굴림" panose="020B0600000101010101" pitchFamily="34" charset="-127"/>
              </a:rPr>
            </a:br>
            <a:r>
              <a:rPr lang="en-US" altLang="ko-KR" sz="1800" dirty="0">
                <a:ea typeface="굴림" panose="020B0600000101010101" pitchFamily="34" charset="-127"/>
              </a:rPr>
              <a:t>scheduled until done (including I/O)</a:t>
            </a:r>
          </a:p>
          <a:p>
            <a:pPr marL="657225" lvl="1" indent="-257175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sz="1800" dirty="0">
                <a:ea typeface="굴림" panose="020B0600000101010101" pitchFamily="34" charset="-127"/>
              </a:rPr>
              <a:t>Now, means keep CPU until thread blocks </a:t>
            </a:r>
          </a:p>
          <a:p>
            <a:pPr marL="814388" lvl="2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endParaRPr lang="en-US" altLang="ko-KR" sz="1800" dirty="0">
              <a:ea typeface="굴림" panose="020B0600000101010101" pitchFamily="34" charset="-127"/>
            </a:endParaRPr>
          </a:p>
          <a:p>
            <a:pPr marL="257175" indent="-257175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sz="2000" dirty="0">
                <a:ea typeface="굴림" panose="020B0600000101010101" pitchFamily="34" charset="-127"/>
              </a:rPr>
              <a:t>Simple Algorithm, Easy to implement (+)</a:t>
            </a:r>
          </a:p>
          <a:p>
            <a:pPr marL="257175" indent="-257175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endParaRPr lang="en-US" altLang="ko-KR" sz="2000" dirty="0">
              <a:ea typeface="굴림" panose="020B0600000101010101" pitchFamily="34" charset="-127"/>
            </a:endParaRPr>
          </a:p>
          <a:p>
            <a:pPr marL="257175" indent="-257175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sz="2000" dirty="0">
                <a:ea typeface="굴림" panose="020B0600000101010101" pitchFamily="34" charset="-127"/>
              </a:rPr>
              <a:t>FCFS Scheme: Potentially bad for short jobs!</a:t>
            </a:r>
            <a:endParaRPr lang="en-US" altLang="ko-KR" dirty="0">
              <a:ea typeface="굴림" panose="020B0600000101010101" pitchFamily="34" charset="-127"/>
            </a:endParaRPr>
          </a:p>
          <a:p>
            <a:pPr lvl="1"/>
            <a:r>
              <a:rPr lang="en-US" altLang="ko-KR" sz="1800" dirty="0"/>
              <a:t>Depends on submit order</a:t>
            </a:r>
          </a:p>
          <a:p>
            <a:pPr lvl="1"/>
            <a:r>
              <a:rPr lang="en-US" altLang="ko-KR" sz="1800" dirty="0"/>
              <a:t>If you are first in line at supermarket with milk, you don’t care who is behind you, on the other hand…</a:t>
            </a:r>
          </a:p>
          <a:p>
            <a:pPr marL="657225" lvl="1" indent="-257175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sz="1800" i="1" dirty="0">
                <a:solidFill>
                  <a:srgbClr val="FF0000"/>
                </a:solidFill>
                <a:ea typeface="굴림" panose="020B0600000101010101" pitchFamily="34" charset="-127"/>
              </a:rPr>
              <a:t>Convoy effect:</a:t>
            </a:r>
            <a:r>
              <a:rPr lang="en-US" altLang="ko-KR" sz="1800" dirty="0">
                <a:solidFill>
                  <a:srgbClr val="FF0000"/>
                </a:solidFill>
                <a:ea typeface="굴림" panose="020B0600000101010101" pitchFamily="34" charset="-127"/>
              </a:rPr>
              <a:t> </a:t>
            </a:r>
            <a:r>
              <a:rPr lang="en-US" altLang="ko-KR" sz="1800" dirty="0">
                <a:ea typeface="굴림" panose="020B0600000101010101" pitchFamily="34" charset="-127"/>
              </a:rPr>
              <a:t>short process stuck behind long process (-)</a:t>
            </a:r>
          </a:p>
          <a:p>
            <a:pPr marL="257175" indent="-257175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endParaRPr lang="en-US" altLang="ko-KR" sz="2000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99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8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8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56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2CAA-5351-CC40-9C8D-8CB58ACF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Job First (SJF)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8A60C-823C-8441-B8AC-042E8B09D51F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Non-preemptive</a:t>
            </a:r>
          </a:p>
          <a:p>
            <a:r>
              <a:rPr lang="en-US" altLang="ko-KR" dirty="0"/>
              <a:t>Run whatever job has least amount of computation to do</a:t>
            </a:r>
          </a:p>
          <a:p>
            <a:r>
              <a:rPr lang="en-US" altLang="en-US" dirty="0">
                <a:solidFill>
                  <a:srgbClr val="0070C0"/>
                </a:solidFill>
              </a:rPr>
              <a:t>Provably optimal</a:t>
            </a:r>
          </a:p>
          <a:p>
            <a:r>
              <a:rPr lang="en-US" altLang="en-US" dirty="0"/>
              <a:t>Need to know run times in advance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900030E2-E012-9E42-9478-99F7C1304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2782599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Kubiatowicz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130218313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C163-A9B3-1B46-9E02-65E7F471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Remaining Time First (SRTF)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D3634-D951-E443-8024-1655BA223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Preemptive version of SJF</a:t>
            </a:r>
          </a:p>
          <a:p>
            <a:r>
              <a:rPr lang="en-US" altLang="ko-KR" dirty="0"/>
              <a:t>If job arrives and has a shorter time to completion than the remaining time on the current job, immediately preempt CPU</a:t>
            </a:r>
          </a:p>
          <a:p>
            <a:r>
              <a:rPr lang="en-US" altLang="ko-KR" dirty="0"/>
              <a:t>Sometimes called </a:t>
            </a:r>
            <a:r>
              <a:rPr lang="en-US" altLang="ko-KR" dirty="0">
                <a:solidFill>
                  <a:srgbClr val="0070C0"/>
                </a:solidFill>
              </a:rPr>
              <a:t>Shortest Remaining Time to Completion First (SRTCF)</a:t>
            </a:r>
          </a:p>
          <a:p>
            <a:r>
              <a:rPr lang="en-US" altLang="ko-KR" dirty="0"/>
              <a:t>Both SJF and SRTF: </a:t>
            </a:r>
          </a:p>
          <a:p>
            <a:pPr lvl="1"/>
            <a:r>
              <a:rPr lang="en-US" altLang="ko-KR" sz="2400" dirty="0"/>
              <a:t>These can be applied to whole program or current CPU burst</a:t>
            </a:r>
          </a:p>
          <a:p>
            <a:pPr lvl="2"/>
            <a:r>
              <a:rPr lang="en-US" altLang="ko-KR" dirty="0"/>
              <a:t>Idea is to get short jobs out of the system</a:t>
            </a:r>
          </a:p>
          <a:p>
            <a:pPr lvl="2"/>
            <a:r>
              <a:rPr lang="en-US" altLang="ko-KR" dirty="0"/>
              <a:t>Big effect on short jobs, only small effect on long ones</a:t>
            </a:r>
          </a:p>
          <a:p>
            <a:pPr lvl="2"/>
            <a:r>
              <a:rPr lang="en-US" altLang="ko-KR" dirty="0">
                <a:solidFill>
                  <a:srgbClr val="0070C0"/>
                </a:solidFill>
              </a:rPr>
              <a:t>Result is better average response time</a:t>
            </a:r>
          </a:p>
          <a:p>
            <a:endParaRPr lang="en-US" dirty="0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C1C1CCF9-48D7-F845-A74D-9284B1BEF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2782599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Kubiatowicz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33705723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868CE-DF5A-1347-A852-BDC2A6DB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future CPU Burst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564FC-FEAD-3445-BD0A-BB9FF250E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SRTF algorithm can </a:t>
            </a:r>
            <a:r>
              <a:rPr lang="en-US" altLang="ko-KR" dirty="0"/>
              <a:t>be applied to whole program or current CPU burst</a:t>
            </a:r>
          </a:p>
          <a:p>
            <a:r>
              <a:rPr lang="en-US" altLang="ko-KR" dirty="0"/>
              <a:t>Sorting based on future burst time?</a:t>
            </a:r>
          </a:p>
          <a:p>
            <a:pPr lvl="1"/>
            <a:r>
              <a:rPr lang="en-US" altLang="ko-KR" dirty="0"/>
              <a:t>How do we know it ?</a:t>
            </a:r>
          </a:p>
          <a:p>
            <a:r>
              <a:rPr lang="en-US" altLang="ko-KR" dirty="0"/>
              <a:t>Solution:</a:t>
            </a:r>
          </a:p>
          <a:p>
            <a:pPr lvl="1"/>
            <a:r>
              <a:rPr lang="en-US" altLang="ko-KR" dirty="0"/>
              <a:t>Predict future burst based on the past history</a:t>
            </a:r>
          </a:p>
          <a:p>
            <a:pPr lvl="1"/>
            <a:r>
              <a:rPr lang="en-US" altLang="ko-KR" dirty="0"/>
              <a:t>Use an estimator function on previous bursts: </a:t>
            </a:r>
            <a:br>
              <a:rPr lang="en-US" altLang="ko-KR" dirty="0"/>
            </a:br>
            <a:r>
              <a:rPr lang="en-US" altLang="ko-KR" dirty="0"/>
              <a:t>Let tn-1, tn-2, tn-3, etc. be previous CPU burst lengths. </a:t>
            </a:r>
            <a:br>
              <a:rPr lang="en-US" altLang="ko-KR" dirty="0"/>
            </a:br>
            <a:r>
              <a:rPr lang="en-US" altLang="ko-KR" dirty="0"/>
              <a:t>Estimate next burst </a:t>
            </a:r>
            <a:r>
              <a:rPr lang="en-US" altLang="ko-KR" dirty="0">
                <a:sym typeface="Symbol" panose="05050102010706020507" pitchFamily="18" charset="2"/>
              </a:rPr>
              <a:t>n = f(</a:t>
            </a:r>
            <a:r>
              <a:rPr lang="en-US" altLang="ko-KR" dirty="0"/>
              <a:t>tn-1, tn-2, tn-3, …)</a:t>
            </a:r>
          </a:p>
          <a:p>
            <a:pPr lvl="1"/>
            <a:r>
              <a:rPr lang="en-US" altLang="ko-KR" dirty="0"/>
              <a:t>For example: Exponential Averaging</a:t>
            </a:r>
          </a:p>
          <a:p>
            <a:pPr lvl="2"/>
            <a:r>
              <a:rPr lang="en-US" altLang="ko-KR" dirty="0">
                <a:solidFill>
                  <a:srgbClr val="0070C0"/>
                </a:solidFill>
                <a:sym typeface="Symbol" panose="05050102010706020507" pitchFamily="18" charset="2"/>
              </a:rPr>
              <a:t>n = tn-1+(1-)n-1 </a:t>
            </a:r>
            <a:r>
              <a:rPr lang="en-US" altLang="ko-KR" dirty="0">
                <a:solidFill>
                  <a:srgbClr val="FF0000"/>
                </a:solidFill>
                <a:sym typeface="Symbol" panose="05050102010706020507" pitchFamily="18" charset="2"/>
              </a:rPr>
              <a:t>     with (0&lt;1), where</a:t>
            </a:r>
          </a:p>
          <a:p>
            <a:pPr lvl="3"/>
            <a:r>
              <a:rPr lang="en-US" altLang="ko-KR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ko-KR" dirty="0">
                <a:solidFill>
                  <a:srgbClr val="0070C0"/>
                </a:solidFill>
                <a:sym typeface="Symbol" panose="05050102010706020507" pitchFamily="18" charset="2"/>
              </a:rPr>
              <a:t>n : </a:t>
            </a:r>
            <a:r>
              <a:rPr lang="en-IN" dirty="0"/>
              <a:t>predicted size of the </a:t>
            </a:r>
            <a:r>
              <a:rPr lang="en-IN" i="1" dirty="0"/>
              <a:t>n</a:t>
            </a:r>
            <a:r>
              <a:rPr lang="en-IN" i="1" baseline="30000" dirty="0"/>
              <a:t>th</a:t>
            </a:r>
            <a:r>
              <a:rPr lang="en-IN" dirty="0"/>
              <a:t> CPU burst</a:t>
            </a:r>
          </a:p>
          <a:p>
            <a:pPr lvl="3"/>
            <a:r>
              <a:rPr lang="en-US" altLang="ko-KR" dirty="0">
                <a:solidFill>
                  <a:srgbClr val="0070C0"/>
                </a:solidFill>
                <a:sym typeface="Symbol" panose="05050102010706020507" pitchFamily="18" charset="2"/>
              </a:rPr>
              <a:t>tn-1 : </a:t>
            </a:r>
            <a:r>
              <a:rPr lang="en-IN" dirty="0"/>
              <a:t>the measured time of the (</a:t>
            </a:r>
            <a:r>
              <a:rPr lang="en-IN" i="1" dirty="0"/>
              <a:t>n-1)</a:t>
            </a:r>
            <a:r>
              <a:rPr lang="en-IN" i="1" baseline="30000" dirty="0" err="1"/>
              <a:t>th</a:t>
            </a:r>
            <a:r>
              <a:rPr lang="en-IN" dirty="0"/>
              <a:t> burst</a:t>
            </a:r>
          </a:p>
          <a:p>
            <a:pPr lvl="3"/>
            <a:r>
              <a:rPr lang="en-US" altLang="ko-KR" dirty="0">
                <a:solidFill>
                  <a:srgbClr val="0070C0"/>
                </a:solidFill>
                <a:sym typeface="Symbol" panose="05050102010706020507" pitchFamily="18" charset="2"/>
              </a:rPr>
              <a:t> : </a:t>
            </a:r>
            <a:r>
              <a:rPr lang="en-IN" dirty="0"/>
              <a:t>a weighing factor</a:t>
            </a:r>
            <a:endParaRPr lang="en-US" altLang="ko-KR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0000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3D805-8BA0-D04A-AFE0-AC3436172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future CPU Burst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D78B-AEFB-DA44-BA76-389A31101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Weighing factor </a:t>
            </a:r>
            <a:r>
              <a:rPr lang="en-US" altLang="ko-KR" dirty="0">
                <a:solidFill>
                  <a:srgbClr val="0070C0"/>
                </a:solidFill>
                <a:sym typeface="Symbol" panose="05050102010706020507" pitchFamily="18" charset="2"/>
              </a:rPr>
              <a:t> </a:t>
            </a:r>
            <a:r>
              <a:rPr lang="en-IN" dirty="0"/>
              <a:t>can be adjusted based on how much to weigh past history versus last observation</a:t>
            </a:r>
          </a:p>
          <a:p>
            <a:r>
              <a:rPr lang="en-IN" dirty="0"/>
              <a:t>If </a:t>
            </a:r>
            <a:r>
              <a:rPr lang="en-US" altLang="ko-KR" dirty="0">
                <a:solidFill>
                  <a:srgbClr val="0070C0"/>
                </a:solidFill>
                <a:sym typeface="Symbol" panose="05050102010706020507" pitchFamily="18" charset="2"/>
              </a:rPr>
              <a:t> = 1 t</a:t>
            </a:r>
            <a:r>
              <a:rPr lang="en-IN" dirty="0"/>
              <a:t>hen only the last observation of the CPU burst period counts</a:t>
            </a:r>
          </a:p>
          <a:p>
            <a:r>
              <a:rPr lang="en-IN" dirty="0"/>
              <a:t>If </a:t>
            </a:r>
            <a:r>
              <a:rPr lang="en-US" altLang="ko-KR" dirty="0">
                <a:solidFill>
                  <a:srgbClr val="0070C0"/>
                </a:solidFill>
                <a:sym typeface="Symbol" panose="05050102010706020507" pitchFamily="18" charset="2"/>
              </a:rPr>
              <a:t> = ½ </a:t>
            </a:r>
            <a:r>
              <a:rPr lang="en-IN" dirty="0"/>
              <a:t>then the last observation has as much weight as the historical weight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9778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078C3-B007-854D-BAF9-CDA07D02D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Average with ⍺ = 0.5, 1, 0.25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FAE73-EB6C-904C-99C6-1D79C5701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3" y="691619"/>
            <a:ext cx="4077955" cy="21613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3C25D3-7323-9A48-9600-64A3B29AFF41}"/>
              </a:ext>
            </a:extLst>
          </p:cNvPr>
          <p:cNvSpPr/>
          <p:nvPr/>
        </p:nvSpPr>
        <p:spPr>
          <a:xfrm>
            <a:off x="5868144" y="1587611"/>
            <a:ext cx="2930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Exponential Average (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⍺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=0.5)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5B6E4D-DB7D-2140-B811-B0567F0E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51" y="2764145"/>
            <a:ext cx="3807345" cy="20178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EF7A72-57C2-7A4D-B954-1C823B222515}"/>
              </a:ext>
            </a:extLst>
          </p:cNvPr>
          <p:cNvSpPr/>
          <p:nvPr/>
        </p:nvSpPr>
        <p:spPr>
          <a:xfrm>
            <a:off x="5878501" y="3403759"/>
            <a:ext cx="2805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Exponential Average (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⍺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= 1)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950221-54DE-F04F-B051-B1AA9EC14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22" y="4782095"/>
            <a:ext cx="3703873" cy="19630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F66890-CA6D-0D47-A756-0C5CD2B40768}"/>
              </a:ext>
            </a:extLst>
          </p:cNvPr>
          <p:cNvSpPr/>
          <p:nvPr/>
        </p:nvSpPr>
        <p:spPr>
          <a:xfrm>
            <a:off x="5801402" y="5647803"/>
            <a:ext cx="310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Exponential Average (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⍺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= 0.25)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95412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1C69F-70FF-4B45-8633-28DF10E9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 of SRTF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CA13E-BAED-8F43-A285-F7B5D46BB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Advantages</a:t>
            </a:r>
          </a:p>
          <a:p>
            <a:pPr lvl="1"/>
            <a:r>
              <a:rPr lang="en-IN" dirty="0"/>
              <a:t>This scheduling is optimal in that it always produces the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lowest average response time</a:t>
            </a:r>
          </a:p>
          <a:p>
            <a:pPr lvl="1"/>
            <a:r>
              <a:rPr lang="en-IN" dirty="0"/>
              <a:t>Processes with short CPU bursts are given priority and hence run quickly </a:t>
            </a:r>
          </a:p>
          <a:p>
            <a:r>
              <a:rPr lang="en-IN" dirty="0">
                <a:solidFill>
                  <a:srgbClr val="0070C0"/>
                </a:solidFill>
              </a:rPr>
              <a:t>Disadvantages</a:t>
            </a:r>
          </a:p>
          <a:p>
            <a:pPr lvl="1"/>
            <a:r>
              <a:rPr lang="en-IN" dirty="0"/>
              <a:t>Long-burst (CPU-intensive) processes are hurt with a long average waiting time</a:t>
            </a:r>
          </a:p>
          <a:p>
            <a:pPr lvl="1"/>
            <a:r>
              <a:rPr lang="en-IN" dirty="0"/>
              <a:t>In fact, if short-burst processes are always available to run, the long-burst ones may never get scheduled</a:t>
            </a:r>
          </a:p>
          <a:p>
            <a:pPr lvl="2"/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Starvation</a:t>
            </a:r>
          </a:p>
          <a:p>
            <a:pPr lvl="1"/>
            <a:r>
              <a:rPr lang="en-IN" dirty="0"/>
              <a:t>The effectiveness of meeting the scheduling criteria relies on our ability to estimate the length of the next CPU burst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5079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4483-494C-40F1-969E-FB241780E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D8B89-F90E-4099-9E0B-BBCB83EE9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57213" lvl="1" indent="-214313">
              <a:lnSpc>
                <a:spcPct val="6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Waiting time for  process </a:t>
            </a:r>
            <a:r>
              <a:rPr lang="en-US" altLang="ko-KR" i="1" dirty="0">
                <a:solidFill>
                  <a:srgbClr val="FF0000"/>
                </a:solidFill>
                <a:ea typeface="굴림" panose="020B0600000101010101" pitchFamily="34" charset="-127"/>
              </a:rPr>
              <a:t>P: </a:t>
            </a:r>
            <a:r>
              <a:rPr lang="en-US" altLang="ko-KR" dirty="0">
                <a:ea typeface="굴림" panose="020B0600000101010101" pitchFamily="34" charset="-127"/>
              </a:rPr>
              <a:t>time before </a:t>
            </a:r>
            <a:r>
              <a:rPr lang="en-US" altLang="ko-KR" i="1" dirty="0">
                <a:ea typeface="굴림" panose="020B0600000101010101" pitchFamily="34" charset="-127"/>
              </a:rPr>
              <a:t>P </a:t>
            </a:r>
            <a:r>
              <a:rPr lang="en-US" altLang="ko-KR" dirty="0">
                <a:ea typeface="굴림" panose="020B0600000101010101" pitchFamily="34" charset="-127"/>
              </a:rPr>
              <a:t>got scheduled</a:t>
            </a:r>
          </a:p>
          <a:p>
            <a:pPr marL="557213" lvl="1" indent="-214313">
              <a:lnSpc>
                <a:spcPct val="6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endParaRPr lang="en-US" altLang="ko-KR" dirty="0">
              <a:ea typeface="굴림" panose="020B0600000101010101" pitchFamily="34" charset="-127"/>
            </a:endParaRPr>
          </a:p>
          <a:p>
            <a:pPr marL="557213" lvl="1" indent="-214313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Average waiting time</a:t>
            </a:r>
            <a:r>
              <a:rPr lang="en-US" altLang="ko-KR" dirty="0">
                <a:ea typeface="굴림" panose="020B0600000101010101" pitchFamily="34" charset="-127"/>
              </a:rPr>
              <a:t>:  Average of all processes’ wait time. </a:t>
            </a:r>
          </a:p>
          <a:p>
            <a:pPr marL="557213" lvl="1" indent="-214313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endParaRPr lang="en-US" altLang="ko-KR" dirty="0">
              <a:ea typeface="굴림" panose="020B0600000101010101" pitchFamily="34" charset="-127"/>
            </a:endParaRPr>
          </a:p>
          <a:p>
            <a:pPr marL="557213" lvl="1" indent="-214313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Completion time (response time): </a:t>
            </a:r>
            <a:r>
              <a:rPr lang="en-US" altLang="ko-KR" dirty="0">
                <a:ea typeface="굴림" panose="020B0600000101010101" pitchFamily="34" charset="-127"/>
              </a:rPr>
              <a:t>Waiting time + Run time. </a:t>
            </a:r>
          </a:p>
          <a:p>
            <a:pPr marL="557213" lvl="1" indent="-214313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endParaRPr lang="en-US" altLang="ko-KR" dirty="0">
              <a:ea typeface="굴림" panose="020B0600000101010101" pitchFamily="34" charset="-127"/>
            </a:endParaRPr>
          </a:p>
          <a:p>
            <a:pPr marL="557213" lvl="1" indent="-214313">
              <a:lnSpc>
                <a:spcPct val="80000"/>
              </a:lnSpc>
              <a:spcBef>
                <a:spcPct val="20000"/>
              </a:spcBef>
              <a:tabLst>
                <a:tab pos="2274094" algn="ctr"/>
                <a:tab pos="3476625" algn="ctr"/>
              </a:tabLst>
            </a:pP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Average completion time (response time): </a:t>
            </a:r>
            <a:r>
              <a:rPr lang="en-US" altLang="ko-KR" dirty="0">
                <a:ea typeface="굴림" panose="020B0600000101010101" pitchFamily="34" charset="-127"/>
              </a:rPr>
              <a:t>Average of all processes' completion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41173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5BC1-F988-654F-B48F-CE49EDAD15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Scheduling in Interactive Systems</a:t>
            </a:r>
          </a:p>
        </p:txBody>
      </p:sp>
    </p:spTree>
    <p:extLst>
      <p:ext uri="{BB962C8B-B14F-4D97-AF65-F5344CB8AC3E}">
        <p14:creationId xmlns:p14="http://schemas.microsoft.com/office/powerpoint/2010/main" val="245413518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0814-7C32-5244-A947-C5B3A641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 we will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710A1-F49C-1545-9F91-0CC6A84A6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lecture</a:t>
            </a:r>
          </a:p>
          <a:p>
            <a:r>
              <a:rPr lang="en-US" dirty="0"/>
              <a:t>Scheduling in Interactive Systems</a:t>
            </a:r>
          </a:p>
          <a:p>
            <a:r>
              <a:rPr lang="en-US" dirty="0"/>
              <a:t>Round Robin Scheduling</a:t>
            </a:r>
          </a:p>
          <a:p>
            <a:r>
              <a:rPr lang="en-US" dirty="0"/>
              <a:t>Priority Scheduling</a:t>
            </a:r>
          </a:p>
          <a:p>
            <a:r>
              <a:rPr lang="en-US" dirty="0"/>
              <a:t>Strict Priority Scheduling Multilevel Queue</a:t>
            </a:r>
          </a:p>
          <a:p>
            <a:r>
              <a:rPr lang="en-US" dirty="0"/>
              <a:t>Adaptive Scheduling - Introduction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3123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5D48-91AF-CD43-917C-ABD84AFE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in Interactive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BD018-4F13-0644-A086-5E8464E91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 Robin</a:t>
            </a:r>
          </a:p>
          <a:p>
            <a:r>
              <a:rPr lang="en-US" dirty="0"/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104130017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5BC1-F988-654F-B48F-CE49EDAD1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528" y="2132856"/>
            <a:ext cx="4822304" cy="1470025"/>
          </a:xfrm>
        </p:spPr>
        <p:txBody>
          <a:bodyPr/>
          <a:lstStyle/>
          <a:p>
            <a:r>
              <a:rPr lang="en-US" b="0" dirty="0">
                <a:solidFill>
                  <a:srgbClr val="FF0000"/>
                </a:solidFill>
              </a:rPr>
              <a:t>Round Robin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6E64F-4A8F-A845-B724-CBD4A9074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88640"/>
            <a:ext cx="4791949" cy="506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6954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Round Robin (RR) Scheduling</a:t>
            </a:r>
          </a:p>
        </p:txBody>
      </p:sp>
      <p:sp>
        <p:nvSpPr>
          <p:cNvPr id="580611" name="Rectangle 3"/>
          <p:cNvSpPr>
            <a:spLocks noGrp="1" noChangeArrowheads="1"/>
          </p:cNvSpPr>
          <p:nvPr>
            <p:ph idx="1"/>
          </p:nvPr>
        </p:nvSpPr>
        <p:spPr>
          <a:noFill/>
          <a:ln>
            <a:noFill/>
          </a:ln>
          <a:effectLst/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Uses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Preemption!</a:t>
            </a:r>
          </a:p>
          <a:p>
            <a:r>
              <a:rPr lang="en-US" altLang="ko-KR" dirty="0"/>
              <a:t>Each process gets a small unit of CPU time (time quantum), usually 10-100 milliseconds</a:t>
            </a:r>
          </a:p>
          <a:p>
            <a:r>
              <a:rPr lang="en-US" altLang="ko-KR" dirty="0"/>
              <a:t>After quantum expires, the process is preempted and added to the end of the ready queue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n </a:t>
            </a:r>
            <a:r>
              <a:rPr lang="en-US" altLang="ko-KR" dirty="0"/>
              <a:t>processes in ready queue and time quantum is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q </a:t>
            </a:r>
          </a:p>
          <a:p>
            <a:pPr lvl="2"/>
            <a:r>
              <a:rPr lang="en-US" altLang="ko-KR" dirty="0"/>
              <a:t>Each process gets 1/n of the CPU time </a:t>
            </a:r>
          </a:p>
          <a:p>
            <a:pPr lvl="2"/>
            <a:r>
              <a:rPr lang="en-US" altLang="ko-KR" dirty="0"/>
              <a:t>In chunks of at most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q t</a:t>
            </a:r>
            <a:r>
              <a:rPr lang="en-US" altLang="ko-KR" dirty="0"/>
              <a:t>ime units </a:t>
            </a:r>
          </a:p>
          <a:p>
            <a:pPr lvl="2"/>
            <a:r>
              <a:rPr lang="en-US" altLang="ko-KR" dirty="0"/>
              <a:t>No process waits more than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(n-1)q</a:t>
            </a:r>
            <a:r>
              <a:rPr lang="en-US" altLang="ko-KR" dirty="0"/>
              <a:t> time units</a:t>
            </a:r>
          </a:p>
        </p:txBody>
      </p:sp>
      <p:pic>
        <p:nvPicPr>
          <p:cNvPr id="580619" name="Picture 1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74519"/>
            <a:ext cx="914400" cy="946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7">
            <a:extLst>
              <a:ext uri="{FF2B5EF4-FFF2-40B4-BE49-F238E27FC236}">
                <a16:creationId xmlns:a16="http://schemas.microsoft.com/office/drawing/2014/main" id="{BE4EF0B3-3553-1349-BB9E-059288DCD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1910950" cy="27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Ref: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224893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80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80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1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The magic number</a:t>
            </a:r>
          </a:p>
        </p:txBody>
      </p:sp>
      <p:sp>
        <p:nvSpPr>
          <p:cNvPr id="5806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endParaRPr lang="en-US" altLang="ko-KR" sz="2800" dirty="0">
              <a:solidFill>
                <a:schemeClr val="hlink"/>
              </a:solidFill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What should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ea typeface="굴림" panose="020B0600000101010101" pitchFamily="34" charset="-127"/>
              </a:rPr>
              <a:t>q </a:t>
            </a:r>
            <a:r>
              <a:rPr lang="en-US" altLang="ko-KR" dirty="0">
                <a:ea typeface="굴림" panose="020B0600000101010101" pitchFamily="34" charset="-127"/>
              </a:rPr>
              <a:t>be?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sz="2000" i="1" dirty="0">
                <a:solidFill>
                  <a:schemeClr val="accent2">
                    <a:lumMod val="75000"/>
                  </a:schemeClr>
                </a:solidFill>
                <a:ea typeface="굴림" panose="020B0600000101010101" pitchFamily="34" charset="-127"/>
              </a:rPr>
              <a:t>q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ea typeface="굴림" panose="020B0600000101010101" pitchFamily="34" charset="-127"/>
              </a:rPr>
              <a:t> </a:t>
            </a:r>
            <a:r>
              <a:rPr lang="en-US" altLang="ko-KR" sz="2000" dirty="0">
                <a:ea typeface="굴림" panose="020B0600000101010101" pitchFamily="34" charset="-127"/>
              </a:rPr>
              <a:t>large </a:t>
            </a: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 FCFS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endParaRPr lang="en-US" altLang="ko-KR" sz="2000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sz="2000" i="1" dirty="0">
                <a:solidFill>
                  <a:schemeClr val="accent2">
                    <a:lumMod val="75000"/>
                  </a:schemeClr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q</a:t>
            </a:r>
            <a:r>
              <a:rPr lang="en-US" altLang="ko-KR" sz="2000" i="1" dirty="0">
                <a:ea typeface="굴림" panose="020B0600000101010101" pitchFamily="34" charset="-127"/>
                <a:sym typeface="Symbol" panose="05050102010706020507" pitchFamily="18" charset="2"/>
              </a:rPr>
              <a:t> </a:t>
            </a: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small  Interleaved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endParaRPr lang="en-US" altLang="ko-KR" sz="2000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altLang="ko-KR" sz="2200" i="1" dirty="0">
                <a:solidFill>
                  <a:schemeClr val="accent2">
                    <a:lumMod val="75000"/>
                  </a:schemeClr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q</a:t>
            </a:r>
            <a:r>
              <a:rPr lang="en-US" altLang="ko-KR" sz="2200" i="1" dirty="0">
                <a:ea typeface="굴림" panose="020B0600000101010101" pitchFamily="34" charset="-127"/>
                <a:sym typeface="Symbol" panose="05050102010706020507" pitchFamily="18" charset="2"/>
              </a:rPr>
              <a:t> </a:t>
            </a:r>
            <a:r>
              <a:rPr lang="en-US" altLang="ko-KR" sz="2200" dirty="0">
                <a:ea typeface="굴림" panose="020B0600000101010101" pitchFamily="34" charset="-127"/>
                <a:sym typeface="Symbol" panose="05050102010706020507" pitchFamily="18" charset="2"/>
              </a:rPr>
              <a:t>must be large with respect to </a:t>
            </a:r>
            <a:r>
              <a:rPr lang="en-US" altLang="ko-KR" sz="2200" dirty="0">
                <a:solidFill>
                  <a:schemeClr val="accent2">
                    <a:lumMod val="75000"/>
                  </a:schemeClr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context switch</a:t>
            </a:r>
            <a:r>
              <a:rPr lang="en-US" altLang="ko-KR" sz="2200" dirty="0">
                <a:ea typeface="굴림" panose="020B0600000101010101" pitchFamily="34" charset="-127"/>
                <a:sym typeface="Symbol" panose="05050102010706020507" pitchFamily="18" charset="2"/>
              </a:rPr>
              <a:t>, otherwise overhead is too high (all overhead)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C3E29BA7-DC69-C641-B153-7A37B233B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1910950" cy="27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Ref: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1460605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1821" y="1196752"/>
            <a:ext cx="7772400" cy="4879999"/>
          </a:xfrm>
        </p:spPr>
        <p:txBody>
          <a:bodyPr/>
          <a:lstStyle/>
          <a:p>
            <a:pPr marL="257175" indent="-257175">
              <a:tabLst>
                <a:tab pos="1972866" algn="ctr"/>
                <a:tab pos="2405063" algn="l"/>
                <a:tab pos="3344466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Example:</a:t>
            </a:r>
            <a:r>
              <a:rPr lang="en-US" altLang="ko-KR" sz="1350" dirty="0">
                <a:ea typeface="굴림" panose="020B0600000101010101" pitchFamily="34" charset="-127"/>
              </a:rPr>
              <a:t>	</a:t>
            </a:r>
            <a:r>
              <a:rPr lang="en-US" altLang="ko-KR" sz="1350" u="sng" dirty="0">
                <a:ea typeface="굴림" panose="020B0600000101010101" pitchFamily="34" charset="-127"/>
              </a:rPr>
              <a:t>Process</a:t>
            </a:r>
            <a:r>
              <a:rPr lang="en-US" altLang="ko-KR" sz="1350" dirty="0">
                <a:ea typeface="굴림" panose="020B0600000101010101" pitchFamily="34" charset="-127"/>
              </a:rPr>
              <a:t>		</a:t>
            </a:r>
            <a:r>
              <a:rPr lang="en-US" altLang="ko-KR" sz="1350" u="sng" dirty="0">
                <a:ea typeface="굴림" panose="020B0600000101010101" pitchFamily="34" charset="-127"/>
              </a:rPr>
              <a:t>Burst Time</a:t>
            </a:r>
            <a:br>
              <a:rPr lang="en-US" altLang="ko-KR" sz="1350" u="sng" dirty="0">
                <a:ea typeface="굴림" panose="020B0600000101010101" pitchFamily="34" charset="-127"/>
              </a:rPr>
            </a:br>
            <a:r>
              <a:rPr lang="en-US" altLang="ko-KR" sz="1350" i="1" dirty="0">
                <a:ea typeface="굴림" panose="020B0600000101010101" pitchFamily="34" charset="-127"/>
              </a:rPr>
              <a:t>	 P</a:t>
            </a:r>
            <a:r>
              <a:rPr lang="en-US" altLang="ko-KR" sz="1350" i="1" baseline="-25000" dirty="0">
                <a:ea typeface="굴림" panose="020B0600000101010101" pitchFamily="34" charset="-127"/>
              </a:rPr>
              <a:t>1	  	</a:t>
            </a:r>
            <a:r>
              <a:rPr lang="en-US" altLang="ko-KR" sz="1350" dirty="0">
                <a:ea typeface="굴림" panose="020B0600000101010101" pitchFamily="34" charset="-127"/>
              </a:rPr>
              <a:t>53</a:t>
            </a:r>
            <a:br>
              <a:rPr lang="en-US" altLang="ko-KR" sz="1350" dirty="0">
                <a:ea typeface="굴림" panose="020B0600000101010101" pitchFamily="34" charset="-127"/>
              </a:rPr>
            </a:br>
            <a:r>
              <a:rPr lang="en-US" altLang="ko-KR" sz="1350" dirty="0">
                <a:ea typeface="굴림" panose="020B0600000101010101" pitchFamily="34" charset="-127"/>
              </a:rPr>
              <a:t>	 </a:t>
            </a:r>
            <a:r>
              <a:rPr lang="en-US" altLang="ko-KR" sz="1350" i="1" dirty="0">
                <a:ea typeface="굴림" panose="020B0600000101010101" pitchFamily="34" charset="-127"/>
              </a:rPr>
              <a:t>P</a:t>
            </a:r>
            <a:r>
              <a:rPr lang="en-US" altLang="ko-KR" sz="1350" i="1" baseline="-25000" dirty="0">
                <a:ea typeface="굴림" panose="020B0600000101010101" pitchFamily="34" charset="-127"/>
              </a:rPr>
              <a:t>2	 	 </a:t>
            </a:r>
            <a:r>
              <a:rPr lang="en-US" altLang="ko-KR" sz="1350" dirty="0">
                <a:ea typeface="굴림" panose="020B0600000101010101" pitchFamily="34" charset="-127"/>
              </a:rPr>
              <a:t>8</a:t>
            </a:r>
            <a:br>
              <a:rPr lang="en-US" altLang="ko-KR" sz="1350" dirty="0">
                <a:ea typeface="굴림" panose="020B0600000101010101" pitchFamily="34" charset="-127"/>
              </a:rPr>
            </a:br>
            <a:r>
              <a:rPr lang="en-US" altLang="ko-KR" sz="1350" dirty="0">
                <a:ea typeface="굴림" panose="020B0600000101010101" pitchFamily="34" charset="-127"/>
              </a:rPr>
              <a:t>	 </a:t>
            </a:r>
            <a:r>
              <a:rPr lang="en-US" altLang="ko-KR" sz="1350" i="1" dirty="0">
                <a:ea typeface="굴림" panose="020B0600000101010101" pitchFamily="34" charset="-127"/>
              </a:rPr>
              <a:t>P</a:t>
            </a:r>
            <a:r>
              <a:rPr lang="en-US" altLang="ko-KR" sz="1350" i="1" baseline="-25000" dirty="0">
                <a:ea typeface="굴림" panose="020B0600000101010101" pitchFamily="34" charset="-127"/>
              </a:rPr>
              <a:t>3	 	</a:t>
            </a:r>
            <a:r>
              <a:rPr lang="en-US" altLang="ko-KR" sz="1350" dirty="0">
                <a:ea typeface="굴림" panose="020B0600000101010101" pitchFamily="34" charset="-127"/>
              </a:rPr>
              <a:t>68</a:t>
            </a:r>
            <a:br>
              <a:rPr lang="en-US" altLang="ko-KR" sz="1350" dirty="0">
                <a:ea typeface="굴림" panose="020B0600000101010101" pitchFamily="34" charset="-127"/>
              </a:rPr>
            </a:br>
            <a:r>
              <a:rPr lang="en-US" altLang="ko-KR" sz="1350" dirty="0">
                <a:ea typeface="굴림" panose="020B0600000101010101" pitchFamily="34" charset="-127"/>
              </a:rPr>
              <a:t>	 </a:t>
            </a:r>
            <a:r>
              <a:rPr lang="en-US" altLang="ko-KR" sz="1350" i="1" dirty="0">
                <a:ea typeface="굴림" panose="020B0600000101010101" pitchFamily="34" charset="-127"/>
              </a:rPr>
              <a:t>P</a:t>
            </a:r>
            <a:r>
              <a:rPr lang="en-US" altLang="ko-KR" sz="1350" i="1" baseline="-25000" dirty="0">
                <a:ea typeface="굴림" panose="020B0600000101010101" pitchFamily="34" charset="-127"/>
              </a:rPr>
              <a:t>4		</a:t>
            </a:r>
            <a:r>
              <a:rPr lang="en-US" altLang="ko-KR" sz="1350" dirty="0">
                <a:ea typeface="굴림" panose="020B0600000101010101" pitchFamily="34" charset="-127"/>
              </a:rPr>
              <a:t>24</a:t>
            </a:r>
          </a:p>
          <a:p>
            <a:pPr marL="557213" lvl="1" indent="-214313">
              <a:tabLst>
                <a:tab pos="1972866" algn="ctr"/>
                <a:tab pos="2405063" algn="l"/>
                <a:tab pos="3344466" algn="ctr"/>
              </a:tabLst>
            </a:pPr>
            <a:r>
              <a:rPr lang="en-US" altLang="ko-KR" sz="1800" dirty="0">
                <a:ea typeface="굴림" panose="020B0600000101010101" pitchFamily="34" charset="-127"/>
              </a:rPr>
              <a:t>The Gantt chart is:</a:t>
            </a:r>
          </a:p>
          <a:p>
            <a:pPr marL="557213" lvl="1" indent="-214313">
              <a:tabLst>
                <a:tab pos="1972866" algn="ctr"/>
                <a:tab pos="2405063" algn="l"/>
                <a:tab pos="3344466" algn="ctr"/>
              </a:tabLst>
            </a:pPr>
            <a:endParaRPr lang="en-US" altLang="ko-KR" sz="1500" dirty="0">
              <a:ea typeface="굴림" panose="020B0600000101010101" pitchFamily="34" charset="-127"/>
            </a:endParaRPr>
          </a:p>
          <a:p>
            <a:pPr marL="342900" lvl="1" indent="0">
              <a:buNone/>
              <a:tabLst>
                <a:tab pos="1972866" algn="ctr"/>
                <a:tab pos="2405063" algn="l"/>
                <a:tab pos="3344466" algn="ctr"/>
              </a:tabLst>
            </a:pPr>
            <a:endParaRPr lang="en-US" altLang="ko-KR" sz="1200" dirty="0">
              <a:ea typeface="굴림" panose="020B0600000101010101" pitchFamily="34" charset="-127"/>
            </a:endParaRPr>
          </a:p>
          <a:p>
            <a:pPr marL="557213" lvl="1" indent="-214313">
              <a:tabLst>
                <a:tab pos="1972866" algn="ctr"/>
                <a:tab pos="2405063" algn="l"/>
                <a:tab pos="3344466" algn="ctr"/>
              </a:tabLst>
            </a:pPr>
            <a:endParaRPr lang="en-US" altLang="ko-KR" sz="1800" dirty="0">
              <a:ea typeface="굴림" panose="020B0600000101010101" pitchFamily="34" charset="-127"/>
            </a:endParaRPr>
          </a:p>
          <a:p>
            <a:pPr marL="557213" lvl="1" indent="-214313">
              <a:tabLst>
                <a:tab pos="1972866" algn="ctr"/>
                <a:tab pos="2405063" algn="l"/>
                <a:tab pos="3344466" algn="ctr"/>
              </a:tabLst>
            </a:pPr>
            <a:r>
              <a:rPr lang="en-US" altLang="ko-KR" sz="1800" dirty="0">
                <a:ea typeface="굴림" panose="020B0600000101010101" pitchFamily="34" charset="-127"/>
              </a:rPr>
              <a:t>Waiting time for 	</a:t>
            </a:r>
            <a:r>
              <a:rPr lang="en-US" altLang="ko-KR" dirty="0">
                <a:ea typeface="굴림" panose="020B0600000101010101" pitchFamily="34" charset="-127"/>
              </a:rPr>
              <a:t>P</a:t>
            </a:r>
            <a:r>
              <a:rPr lang="en-US" altLang="ko-KR" baseline="-25000" dirty="0">
                <a:ea typeface="굴림" panose="020B0600000101010101" pitchFamily="34" charset="-127"/>
              </a:rPr>
              <a:t>1</a:t>
            </a:r>
            <a:r>
              <a:rPr lang="en-US" altLang="ko-KR" dirty="0">
                <a:ea typeface="굴림" panose="020B0600000101010101" pitchFamily="34" charset="-127"/>
              </a:rPr>
              <a:t>= 0 + (68-20)+(112-88)=72				P</a:t>
            </a:r>
            <a:r>
              <a:rPr lang="en-US" altLang="ko-KR" baseline="-25000" dirty="0">
                <a:ea typeface="굴림" panose="020B0600000101010101" pitchFamily="34" charset="-127"/>
              </a:rPr>
              <a:t>2</a:t>
            </a:r>
            <a:r>
              <a:rPr lang="en-US" altLang="ko-KR" dirty="0">
                <a:ea typeface="굴림" panose="020B0600000101010101" pitchFamily="34" charset="-127"/>
              </a:rPr>
              <a:t>=(20-0)=20</a:t>
            </a:r>
            <a:br>
              <a:rPr lang="en-US" altLang="ko-KR" dirty="0">
                <a:ea typeface="굴림" panose="020B0600000101010101" pitchFamily="34" charset="-127"/>
              </a:rPr>
            </a:br>
            <a:r>
              <a:rPr lang="en-US" altLang="ko-KR" dirty="0">
                <a:ea typeface="굴림" panose="020B0600000101010101" pitchFamily="34" charset="-127"/>
              </a:rPr>
              <a:t>		P</a:t>
            </a:r>
            <a:r>
              <a:rPr lang="en-US" altLang="ko-KR" baseline="-25000" dirty="0">
                <a:ea typeface="굴림" panose="020B0600000101010101" pitchFamily="34" charset="-127"/>
              </a:rPr>
              <a:t>3</a:t>
            </a:r>
            <a:r>
              <a:rPr lang="en-US" altLang="ko-KR" dirty="0">
                <a:ea typeface="굴림" panose="020B0600000101010101" pitchFamily="34" charset="-127"/>
              </a:rPr>
              <a:t>=(28-0)+(88-48)+(125-108) + 0 =85</a:t>
            </a:r>
            <a:br>
              <a:rPr lang="en-US" altLang="ko-KR" dirty="0">
                <a:ea typeface="굴림" panose="020B0600000101010101" pitchFamily="34" charset="-127"/>
              </a:rPr>
            </a:br>
            <a:r>
              <a:rPr lang="en-US" altLang="ko-KR" dirty="0">
                <a:ea typeface="굴림" panose="020B0600000101010101" pitchFamily="34" charset="-127"/>
              </a:rPr>
              <a:t>		P</a:t>
            </a:r>
            <a:r>
              <a:rPr lang="en-US" altLang="ko-KR" baseline="-25000" dirty="0">
                <a:ea typeface="굴림" panose="020B0600000101010101" pitchFamily="34" charset="-127"/>
              </a:rPr>
              <a:t>4</a:t>
            </a:r>
            <a:r>
              <a:rPr lang="en-US" altLang="ko-KR" dirty="0">
                <a:ea typeface="굴림" panose="020B0600000101010101" pitchFamily="34" charset="-127"/>
              </a:rPr>
              <a:t>=(48-0)+(108-68)=88</a:t>
            </a:r>
          </a:p>
          <a:p>
            <a:pPr marL="557213" lvl="1" indent="-214313">
              <a:tabLst>
                <a:tab pos="1972866" algn="ctr"/>
                <a:tab pos="2405063" algn="l"/>
                <a:tab pos="3344466" algn="ctr"/>
              </a:tabLst>
            </a:pPr>
            <a:endParaRPr lang="en-US" altLang="ko-KR" sz="1800" dirty="0">
              <a:ea typeface="굴림" panose="020B0600000101010101" pitchFamily="34" charset="-127"/>
            </a:endParaRPr>
          </a:p>
          <a:p>
            <a:pPr marL="557213" lvl="1" indent="-214313">
              <a:tabLst>
                <a:tab pos="1972866" algn="ctr"/>
                <a:tab pos="2405063" algn="l"/>
                <a:tab pos="3344466" algn="ctr"/>
              </a:tabLst>
            </a:pPr>
            <a:r>
              <a:rPr lang="en-US" altLang="ko-KR" sz="1800" dirty="0">
                <a:ea typeface="굴림" panose="020B0600000101010101" pitchFamily="34" charset="-127"/>
              </a:rPr>
              <a:t>Average waiting time = (72+20+85+88)/4=66¼</a:t>
            </a:r>
          </a:p>
          <a:p>
            <a:pPr marL="557213" lvl="1" indent="-214313">
              <a:tabLst>
                <a:tab pos="1972866" algn="ctr"/>
                <a:tab pos="2405063" algn="l"/>
                <a:tab pos="3344466" algn="ctr"/>
              </a:tabLst>
            </a:pPr>
            <a:r>
              <a:rPr lang="en-US" altLang="ko-KR" sz="1800" dirty="0">
                <a:ea typeface="굴림" panose="020B0600000101010101" pitchFamily="34" charset="-127"/>
              </a:rPr>
              <a:t>Average completion time = (125+28+153+112)/4 = 104½</a:t>
            </a:r>
          </a:p>
          <a:p>
            <a:pPr marL="257175" indent="-257175">
              <a:buNone/>
              <a:tabLst>
                <a:tab pos="1972866" algn="ctr"/>
                <a:tab pos="2405063" algn="l"/>
                <a:tab pos="3344466" algn="ctr"/>
              </a:tabLst>
            </a:pPr>
            <a:endParaRPr lang="en-US" altLang="ko-KR" sz="1500" dirty="0">
              <a:ea typeface="굴림" panose="020B0600000101010101" pitchFamily="34" charset="-127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43249" y="2571752"/>
            <a:ext cx="729451" cy="744759"/>
            <a:chOff x="2895600" y="2452688"/>
            <a:chExt cx="972601" cy="993011"/>
          </a:xfrm>
        </p:grpSpPr>
        <p:sp>
          <p:nvSpPr>
            <p:cNvPr id="23569" name="Rectangle 6"/>
            <p:cNvSpPr>
              <a:spLocks noChangeArrowheads="1"/>
            </p:cNvSpPr>
            <p:nvPr/>
          </p:nvSpPr>
          <p:spPr bwMode="auto">
            <a:xfrm>
              <a:off x="3048000" y="2452688"/>
              <a:ext cx="564002" cy="609600"/>
            </a:xfrm>
            <a:prstGeom prst="rect">
              <a:avLst/>
            </a:prstGeom>
            <a:solidFill>
              <a:srgbClr val="DFE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b="0" dirty="0">
                  <a:latin typeface="Helvetica" panose="020B0604020202020204" pitchFamily="34" charset="0"/>
                </a:rPr>
                <a:t>P</a:t>
              </a:r>
              <a:r>
                <a:rPr lang="en-US" altLang="en-US" sz="1800" b="0" baseline="-25000" dirty="0">
                  <a:latin typeface="Helvetica" panose="020B0604020202020204" pitchFamily="34" charset="0"/>
                </a:rPr>
                <a:t>1</a:t>
              </a:r>
              <a:endParaRPr lang="en-US" altLang="en-US" sz="1800" b="0" dirty="0">
                <a:latin typeface="Helvetica" panose="020B0604020202020204" pitchFamily="34" charset="0"/>
              </a:endParaRPr>
            </a:p>
          </p:txBody>
        </p:sp>
        <p:sp>
          <p:nvSpPr>
            <p:cNvPr id="23558" name="Text Box 16"/>
            <p:cNvSpPr txBox="1">
              <a:spLocks noChangeArrowheads="1"/>
            </p:cNvSpPr>
            <p:nvPr/>
          </p:nvSpPr>
          <p:spPr bwMode="auto">
            <a:xfrm>
              <a:off x="2895600" y="3045589"/>
              <a:ext cx="374461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350" b="0">
                  <a:latin typeface="Helvetica" panose="020B0604020202020204" pitchFamily="34" charset="0"/>
                </a:rPr>
                <a:t>0</a:t>
              </a:r>
            </a:p>
          </p:txBody>
        </p:sp>
        <p:sp>
          <p:nvSpPr>
            <p:cNvPr id="23559" name="Text Box 17"/>
            <p:cNvSpPr txBox="1">
              <a:spLocks noChangeArrowheads="1"/>
            </p:cNvSpPr>
            <p:nvPr/>
          </p:nvSpPr>
          <p:spPr bwMode="auto">
            <a:xfrm>
              <a:off x="3365500" y="3045590"/>
              <a:ext cx="502701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350" b="0">
                  <a:latin typeface="Helvetica" panose="020B0604020202020204" pitchFamily="34" charset="0"/>
                </a:rPr>
                <a:t>20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80552" y="2571751"/>
            <a:ext cx="592200" cy="744758"/>
            <a:chOff x="3612002" y="2452688"/>
            <a:chExt cx="789600" cy="993010"/>
          </a:xfrm>
        </p:grpSpPr>
        <p:sp>
          <p:nvSpPr>
            <p:cNvPr id="23570" name="Rectangle 7"/>
            <p:cNvSpPr>
              <a:spLocks noChangeArrowheads="1"/>
            </p:cNvSpPr>
            <p:nvPr/>
          </p:nvSpPr>
          <p:spPr bwMode="auto">
            <a:xfrm>
              <a:off x="3612002" y="2452688"/>
              <a:ext cx="564002" cy="609600"/>
            </a:xfrm>
            <a:prstGeom prst="rect">
              <a:avLst/>
            </a:prstGeom>
            <a:solidFill>
              <a:srgbClr val="DFE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b="0">
                  <a:latin typeface="Helvetica" panose="020B0604020202020204" pitchFamily="34" charset="0"/>
                </a:rPr>
                <a:t>P</a:t>
              </a:r>
              <a:r>
                <a:rPr lang="en-US" altLang="en-US" sz="1800" b="0" baseline="-25000">
                  <a:latin typeface="Helvetica" panose="020B0604020202020204" pitchFamily="34" charset="0"/>
                </a:rPr>
                <a:t>2</a:t>
              </a:r>
            </a:p>
          </p:txBody>
        </p:sp>
        <p:sp>
          <p:nvSpPr>
            <p:cNvPr id="23560" name="Text Box 18"/>
            <p:cNvSpPr txBox="1">
              <a:spLocks noChangeArrowheads="1"/>
            </p:cNvSpPr>
            <p:nvPr/>
          </p:nvSpPr>
          <p:spPr bwMode="auto">
            <a:xfrm>
              <a:off x="3898901" y="3045589"/>
              <a:ext cx="502701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350" b="0">
                  <a:latin typeface="Helvetica" panose="020B0604020202020204" pitchFamily="34" charset="0"/>
                </a:rPr>
                <a:t>28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105019" y="2571751"/>
            <a:ext cx="620167" cy="744758"/>
            <a:chOff x="4177962" y="2452688"/>
            <a:chExt cx="826889" cy="993010"/>
          </a:xfrm>
        </p:grpSpPr>
        <p:sp>
          <p:nvSpPr>
            <p:cNvPr id="23571" name="Rectangle 8"/>
            <p:cNvSpPr>
              <a:spLocks noChangeArrowheads="1"/>
            </p:cNvSpPr>
            <p:nvPr/>
          </p:nvSpPr>
          <p:spPr bwMode="auto">
            <a:xfrm>
              <a:off x="4177962" y="2452688"/>
              <a:ext cx="564002" cy="609600"/>
            </a:xfrm>
            <a:prstGeom prst="rect">
              <a:avLst/>
            </a:prstGeom>
            <a:solidFill>
              <a:srgbClr val="DFE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b="0">
                  <a:latin typeface="Helvetica" panose="020B0604020202020204" pitchFamily="34" charset="0"/>
                </a:rPr>
                <a:t>P</a:t>
              </a:r>
              <a:r>
                <a:rPr lang="en-US" altLang="en-US" sz="1800" b="0" baseline="-25000">
                  <a:latin typeface="Helvetica" panose="020B0604020202020204" pitchFamily="34" charset="0"/>
                </a:rPr>
                <a:t>3</a:t>
              </a:r>
            </a:p>
          </p:txBody>
        </p:sp>
        <p:sp>
          <p:nvSpPr>
            <p:cNvPr id="23561" name="Text Box 19"/>
            <p:cNvSpPr txBox="1">
              <a:spLocks noChangeArrowheads="1"/>
            </p:cNvSpPr>
            <p:nvPr/>
          </p:nvSpPr>
          <p:spPr bwMode="auto">
            <a:xfrm>
              <a:off x="4502150" y="3045589"/>
              <a:ext cx="502701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350" b="0">
                  <a:latin typeface="Helvetica" panose="020B0604020202020204" pitchFamily="34" charset="0"/>
                </a:rPr>
                <a:t>48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28024" y="2571751"/>
            <a:ext cx="659129" cy="744758"/>
            <a:chOff x="4741963" y="2452688"/>
            <a:chExt cx="878839" cy="993010"/>
          </a:xfrm>
        </p:grpSpPr>
        <p:sp>
          <p:nvSpPr>
            <p:cNvPr id="23572" name="Rectangle 9"/>
            <p:cNvSpPr>
              <a:spLocks noChangeArrowheads="1"/>
            </p:cNvSpPr>
            <p:nvPr/>
          </p:nvSpPr>
          <p:spPr bwMode="auto">
            <a:xfrm>
              <a:off x="4741963" y="2452688"/>
              <a:ext cx="564002" cy="609600"/>
            </a:xfrm>
            <a:prstGeom prst="rect">
              <a:avLst/>
            </a:prstGeom>
            <a:solidFill>
              <a:srgbClr val="DFE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b="0">
                  <a:latin typeface="Helvetica" panose="020B0604020202020204" pitchFamily="34" charset="0"/>
                </a:rPr>
                <a:t>P</a:t>
              </a:r>
              <a:r>
                <a:rPr lang="en-US" altLang="en-US" sz="1800" b="0" baseline="-25000">
                  <a:latin typeface="Helvetica" panose="020B0604020202020204" pitchFamily="34" charset="0"/>
                </a:rPr>
                <a:t>4</a:t>
              </a:r>
            </a:p>
          </p:txBody>
        </p:sp>
        <p:sp>
          <p:nvSpPr>
            <p:cNvPr id="23562" name="Text Box 20"/>
            <p:cNvSpPr txBox="1">
              <a:spLocks noChangeArrowheads="1"/>
            </p:cNvSpPr>
            <p:nvPr/>
          </p:nvSpPr>
          <p:spPr bwMode="auto">
            <a:xfrm>
              <a:off x="5118100" y="3045589"/>
              <a:ext cx="502702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350" b="0">
                  <a:latin typeface="Helvetica" panose="020B0604020202020204" pitchFamily="34" charset="0"/>
                </a:rPr>
                <a:t>68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951023" y="2571751"/>
            <a:ext cx="636177" cy="744758"/>
            <a:chOff x="5305965" y="2452688"/>
            <a:chExt cx="848236" cy="993010"/>
          </a:xfrm>
        </p:grpSpPr>
        <p:sp>
          <p:nvSpPr>
            <p:cNvPr id="23573" name="Rectangle 10"/>
            <p:cNvSpPr>
              <a:spLocks noChangeArrowheads="1"/>
            </p:cNvSpPr>
            <p:nvPr/>
          </p:nvSpPr>
          <p:spPr bwMode="auto">
            <a:xfrm>
              <a:off x="5305965" y="2452688"/>
              <a:ext cx="564002" cy="609600"/>
            </a:xfrm>
            <a:prstGeom prst="rect">
              <a:avLst/>
            </a:prstGeom>
            <a:solidFill>
              <a:srgbClr val="DFE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b="0">
                  <a:latin typeface="Helvetica" panose="020B0604020202020204" pitchFamily="34" charset="0"/>
                </a:rPr>
                <a:t>P</a:t>
              </a:r>
              <a:r>
                <a:rPr lang="en-US" altLang="en-US" sz="1800" b="0" baseline="-25000">
                  <a:latin typeface="Helvetica" panose="020B0604020202020204" pitchFamily="34" charset="0"/>
                </a:rPr>
                <a:t>1</a:t>
              </a:r>
            </a:p>
          </p:txBody>
        </p:sp>
        <p:sp>
          <p:nvSpPr>
            <p:cNvPr id="23563" name="Text Box 21"/>
            <p:cNvSpPr txBox="1">
              <a:spLocks noChangeArrowheads="1"/>
            </p:cNvSpPr>
            <p:nvPr/>
          </p:nvSpPr>
          <p:spPr bwMode="auto">
            <a:xfrm>
              <a:off x="5651500" y="3045589"/>
              <a:ext cx="502701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350" b="0">
                  <a:latin typeface="Helvetica" panose="020B0604020202020204" pitchFamily="34" charset="0"/>
                </a:rPr>
                <a:t>88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74027" y="2571751"/>
            <a:ext cx="661781" cy="744758"/>
            <a:chOff x="5869967" y="2452688"/>
            <a:chExt cx="882375" cy="993010"/>
          </a:xfrm>
        </p:grpSpPr>
        <p:sp>
          <p:nvSpPr>
            <p:cNvPr id="23574" name="Rectangle 11"/>
            <p:cNvSpPr>
              <a:spLocks noChangeArrowheads="1"/>
            </p:cNvSpPr>
            <p:nvPr/>
          </p:nvSpPr>
          <p:spPr bwMode="auto">
            <a:xfrm>
              <a:off x="5869967" y="2452688"/>
              <a:ext cx="564002" cy="609600"/>
            </a:xfrm>
            <a:prstGeom prst="rect">
              <a:avLst/>
            </a:prstGeom>
            <a:solidFill>
              <a:srgbClr val="DFE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b="0">
                  <a:latin typeface="Helvetica" panose="020B0604020202020204" pitchFamily="34" charset="0"/>
                </a:rPr>
                <a:t>P</a:t>
              </a:r>
              <a:r>
                <a:rPr lang="en-US" altLang="en-US" sz="1800" b="0" baseline="-25000">
                  <a:latin typeface="Helvetica" panose="020B0604020202020204" pitchFamily="34" charset="0"/>
                </a:rPr>
                <a:t>3</a:t>
              </a:r>
            </a:p>
          </p:txBody>
        </p:sp>
        <p:sp>
          <p:nvSpPr>
            <p:cNvPr id="23564" name="Text Box 22"/>
            <p:cNvSpPr txBox="1">
              <a:spLocks noChangeArrowheads="1"/>
            </p:cNvSpPr>
            <p:nvPr/>
          </p:nvSpPr>
          <p:spPr bwMode="auto">
            <a:xfrm>
              <a:off x="6121400" y="3045589"/>
              <a:ext cx="630942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350" b="0">
                  <a:latin typeface="Helvetica" panose="020B0604020202020204" pitchFamily="34" charset="0"/>
                </a:rPr>
                <a:t>108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797027" y="2571752"/>
            <a:ext cx="1934230" cy="744759"/>
            <a:chOff x="6433968" y="2452688"/>
            <a:chExt cx="2578972" cy="993011"/>
          </a:xfrm>
        </p:grpSpPr>
        <p:sp>
          <p:nvSpPr>
            <p:cNvPr id="23575" name="Rectangle 12"/>
            <p:cNvSpPr>
              <a:spLocks noChangeArrowheads="1"/>
            </p:cNvSpPr>
            <p:nvPr/>
          </p:nvSpPr>
          <p:spPr bwMode="auto">
            <a:xfrm>
              <a:off x="6433968" y="2452688"/>
              <a:ext cx="564002" cy="609600"/>
            </a:xfrm>
            <a:prstGeom prst="rect">
              <a:avLst/>
            </a:prstGeom>
            <a:solidFill>
              <a:srgbClr val="DFE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b="0">
                  <a:latin typeface="Helvetica" panose="020B0604020202020204" pitchFamily="34" charset="0"/>
                </a:rPr>
                <a:t>P</a:t>
              </a:r>
              <a:r>
                <a:rPr lang="en-US" altLang="en-US" sz="1800" b="0" baseline="-25000">
                  <a:latin typeface="Helvetica" panose="020B0604020202020204" pitchFamily="34" charset="0"/>
                </a:rPr>
                <a:t>4</a:t>
              </a:r>
            </a:p>
          </p:txBody>
        </p:sp>
        <p:sp>
          <p:nvSpPr>
            <p:cNvPr id="23576" name="Rectangle 13"/>
            <p:cNvSpPr>
              <a:spLocks noChangeArrowheads="1"/>
            </p:cNvSpPr>
            <p:nvPr/>
          </p:nvSpPr>
          <p:spPr bwMode="auto">
            <a:xfrm>
              <a:off x="6997970" y="2452688"/>
              <a:ext cx="564002" cy="609600"/>
            </a:xfrm>
            <a:prstGeom prst="rect">
              <a:avLst/>
            </a:prstGeom>
            <a:solidFill>
              <a:srgbClr val="DFE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b="0">
                  <a:latin typeface="Helvetica" panose="020B0604020202020204" pitchFamily="34" charset="0"/>
                </a:rPr>
                <a:t>P</a:t>
              </a:r>
              <a:r>
                <a:rPr lang="en-US" altLang="en-US" sz="1800" b="0" baseline="-25000">
                  <a:latin typeface="Helvetica" panose="020B0604020202020204" pitchFamily="34" charset="0"/>
                </a:rPr>
                <a:t>1</a:t>
              </a:r>
            </a:p>
          </p:txBody>
        </p:sp>
        <p:sp>
          <p:nvSpPr>
            <p:cNvPr id="23577" name="Rectangle 14"/>
            <p:cNvSpPr>
              <a:spLocks noChangeArrowheads="1"/>
            </p:cNvSpPr>
            <p:nvPr/>
          </p:nvSpPr>
          <p:spPr bwMode="auto">
            <a:xfrm>
              <a:off x="7561972" y="2452688"/>
              <a:ext cx="564002" cy="609600"/>
            </a:xfrm>
            <a:prstGeom prst="rect">
              <a:avLst/>
            </a:prstGeom>
            <a:solidFill>
              <a:srgbClr val="DFE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b="0">
                  <a:latin typeface="Helvetica" panose="020B0604020202020204" pitchFamily="34" charset="0"/>
                </a:rPr>
                <a:t>P</a:t>
              </a:r>
              <a:r>
                <a:rPr lang="en-US" altLang="en-US" sz="1800" b="0" baseline="-25000">
                  <a:latin typeface="Helvetica" panose="020B0604020202020204" pitchFamily="34" charset="0"/>
                </a:rPr>
                <a:t>3</a:t>
              </a:r>
            </a:p>
          </p:txBody>
        </p:sp>
        <p:sp>
          <p:nvSpPr>
            <p:cNvPr id="23578" name="Rectangle 15"/>
            <p:cNvSpPr>
              <a:spLocks noChangeArrowheads="1"/>
            </p:cNvSpPr>
            <p:nvPr/>
          </p:nvSpPr>
          <p:spPr bwMode="auto">
            <a:xfrm>
              <a:off x="8125973" y="2452688"/>
              <a:ext cx="564002" cy="609600"/>
            </a:xfrm>
            <a:prstGeom prst="rect">
              <a:avLst/>
            </a:prstGeom>
            <a:solidFill>
              <a:srgbClr val="DFE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b="0">
                  <a:latin typeface="Helvetica" panose="020B0604020202020204" pitchFamily="34" charset="0"/>
                </a:rPr>
                <a:t>P</a:t>
              </a:r>
              <a:r>
                <a:rPr lang="en-US" altLang="en-US" sz="1800" b="0" baseline="-25000">
                  <a:latin typeface="Helvetica" panose="020B0604020202020204" pitchFamily="34" charset="0"/>
                </a:rPr>
                <a:t>3</a:t>
              </a:r>
            </a:p>
          </p:txBody>
        </p:sp>
        <p:sp>
          <p:nvSpPr>
            <p:cNvPr id="23565" name="Text Box 23"/>
            <p:cNvSpPr txBox="1">
              <a:spLocks noChangeArrowheads="1"/>
            </p:cNvSpPr>
            <p:nvPr/>
          </p:nvSpPr>
          <p:spPr bwMode="auto">
            <a:xfrm>
              <a:off x="6731000" y="3045589"/>
              <a:ext cx="613929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350" b="0">
                  <a:latin typeface="Helvetica" panose="020B0604020202020204" pitchFamily="34" charset="0"/>
                </a:rPr>
                <a:t>112</a:t>
              </a:r>
            </a:p>
          </p:txBody>
        </p:sp>
        <p:sp>
          <p:nvSpPr>
            <p:cNvPr id="23566" name="Text Box 24"/>
            <p:cNvSpPr txBox="1">
              <a:spLocks noChangeArrowheads="1"/>
            </p:cNvSpPr>
            <p:nvPr/>
          </p:nvSpPr>
          <p:spPr bwMode="auto">
            <a:xfrm>
              <a:off x="7264400" y="3045590"/>
              <a:ext cx="630941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350" b="0">
                  <a:latin typeface="Helvetica" panose="020B0604020202020204" pitchFamily="34" charset="0"/>
                </a:rPr>
                <a:t>125</a:t>
              </a:r>
            </a:p>
          </p:txBody>
        </p:sp>
        <p:sp>
          <p:nvSpPr>
            <p:cNvPr id="23567" name="Text Box 25"/>
            <p:cNvSpPr txBox="1">
              <a:spLocks noChangeArrowheads="1"/>
            </p:cNvSpPr>
            <p:nvPr/>
          </p:nvSpPr>
          <p:spPr bwMode="auto">
            <a:xfrm>
              <a:off x="7848600" y="3045590"/>
              <a:ext cx="630941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350" b="0">
                  <a:latin typeface="Helvetica" panose="020B0604020202020204" pitchFamily="34" charset="0"/>
                </a:rPr>
                <a:t>145</a:t>
              </a:r>
            </a:p>
          </p:txBody>
        </p:sp>
        <p:sp>
          <p:nvSpPr>
            <p:cNvPr id="23568" name="Text Box 26"/>
            <p:cNvSpPr txBox="1">
              <a:spLocks noChangeArrowheads="1"/>
            </p:cNvSpPr>
            <p:nvPr/>
          </p:nvSpPr>
          <p:spPr bwMode="auto">
            <a:xfrm>
              <a:off x="8381999" y="3045590"/>
              <a:ext cx="630941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350" b="0" dirty="0">
                  <a:latin typeface="Helvetica" panose="020B0604020202020204" pitchFamily="34" charset="0"/>
                </a:rPr>
                <a:t>153</a:t>
              </a: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23874" y="174519"/>
            <a:ext cx="7648525" cy="5334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Example of RR with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Time Quantum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ea typeface="굴림" panose="020B0600000101010101" pitchFamily="34" charset="-127"/>
              </a:rPr>
              <a:t>q = 20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Text Box 7">
            <a:extLst>
              <a:ext uri="{FF2B5EF4-FFF2-40B4-BE49-F238E27FC236}">
                <a16:creationId xmlns:a16="http://schemas.microsoft.com/office/drawing/2014/main" id="{FF8675ED-9EA4-7045-8787-0161191CE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1910950" cy="27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Ref: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163178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63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7A56-C9DC-4302-98A6-FDA75A5C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Round-Robin Quantum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527E5-B044-416C-B932-28E186C9C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that context switch overhead is 0</a:t>
            </a:r>
          </a:p>
          <a:p>
            <a:r>
              <a:rPr lang="en-US" dirty="0"/>
              <a:t>What happens when we </a:t>
            </a:r>
            <a:r>
              <a:rPr lang="en-US" i="1" dirty="0"/>
              <a:t>decrease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q</a:t>
            </a:r>
            <a:r>
              <a:rPr lang="en-US" dirty="0"/>
              <a:t>?</a:t>
            </a:r>
          </a:p>
          <a:p>
            <a:endParaRPr lang="en-US" dirty="0"/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dirty="0"/>
              <a:t>Avg. response time always </a:t>
            </a:r>
            <a:r>
              <a:rPr lang="en-US" b="1" dirty="0"/>
              <a:t>decreases</a:t>
            </a:r>
            <a:r>
              <a:rPr lang="en-US" dirty="0"/>
              <a:t> or </a:t>
            </a:r>
            <a:r>
              <a:rPr lang="en-US" b="1" dirty="0"/>
              <a:t>stays the same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dirty="0"/>
              <a:t>Avg. response time always </a:t>
            </a:r>
            <a:r>
              <a:rPr lang="en-US" b="1" dirty="0"/>
              <a:t>increases</a:t>
            </a:r>
            <a:r>
              <a:rPr lang="en-US" dirty="0"/>
              <a:t> or </a:t>
            </a:r>
            <a:r>
              <a:rPr lang="en-US" b="1" dirty="0"/>
              <a:t>stays the same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dirty="0"/>
              <a:t>Avg. response time can </a:t>
            </a:r>
            <a:r>
              <a:rPr lang="en-US" b="1" dirty="0"/>
              <a:t>increase</a:t>
            </a:r>
            <a:r>
              <a:rPr lang="en-US" dirty="0"/>
              <a:t>, </a:t>
            </a:r>
            <a:r>
              <a:rPr lang="en-US" b="1" dirty="0"/>
              <a:t>decrease</a:t>
            </a:r>
            <a:r>
              <a:rPr lang="en-US" dirty="0"/>
              <a:t>, or </a:t>
            </a:r>
            <a:r>
              <a:rPr lang="en-US" b="1" dirty="0"/>
              <a:t>stays the same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0" indent="0">
              <a:buNone/>
            </a:pPr>
            <a:r>
              <a:rPr lang="en-US" altLang="ko-KR" dirty="0">
                <a:ea typeface="굴림" panose="020B0600000101010101" pitchFamily="34" charset="-127"/>
              </a:rPr>
              <a:t>Note: Response time: Time between issuing a command and getting result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0AF4C0D3-3CF6-9B4E-93C1-8EF59D369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1910950" cy="27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Ref: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27608988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11FC4-8A44-490D-9B51-14146038F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984"/>
            <a:ext cx="7162800" cy="533400"/>
          </a:xfrm>
          <a:noFill/>
          <a:ln>
            <a:noFill/>
          </a:ln>
          <a:effectLst/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굴림" panose="020B0600000101010101" pitchFamily="34" charset="-127"/>
              </a:rPr>
              <a:t>Decrease in Response Time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03711E5D-494D-43D6-B8BD-1DA48C511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</a:t>
            </a:r>
            <a:r>
              <a:rPr lang="en-US" baseline="-25000" dirty="0">
                <a:solidFill>
                  <a:schemeClr val="accent2"/>
                </a:solidFill>
              </a:rPr>
              <a:t>1</a:t>
            </a:r>
            <a:r>
              <a:rPr lang="en-US" dirty="0"/>
              <a:t>: Burst Length 10</a:t>
            </a:r>
          </a:p>
          <a:p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baseline="-25000" dirty="0">
                <a:solidFill>
                  <a:srgbClr val="0070C0"/>
                </a:solidFill>
              </a:rPr>
              <a:t>2</a:t>
            </a:r>
            <a:r>
              <a:rPr lang="en-US" dirty="0"/>
              <a:t>: Burst Length 1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i="1" dirty="0"/>
              <a:t>Q</a:t>
            </a:r>
            <a:r>
              <a:rPr lang="en-US" dirty="0"/>
              <a:t> = 10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Average Response Time = (10 + 11)/2 = 10.5</a:t>
            </a:r>
          </a:p>
          <a:p>
            <a:endParaRPr lang="en-US" i="1" dirty="0"/>
          </a:p>
          <a:p>
            <a:r>
              <a:rPr lang="en-US" i="1" dirty="0"/>
              <a:t>Q</a:t>
            </a:r>
            <a:r>
              <a:rPr lang="en-US" dirty="0"/>
              <a:t> = 5</a:t>
            </a:r>
          </a:p>
          <a:p>
            <a:endParaRPr lang="en-US" dirty="0"/>
          </a:p>
          <a:p>
            <a:pPr lvl="1"/>
            <a:r>
              <a:rPr lang="en-US" dirty="0"/>
              <a:t>Average Response Time = (6 + 11)/2 = 8.5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52DBB4-B34A-4BC4-B85B-15A0862DBAA4}"/>
              </a:ext>
            </a:extLst>
          </p:cNvPr>
          <p:cNvGrpSpPr/>
          <p:nvPr/>
        </p:nvGrpSpPr>
        <p:grpSpPr>
          <a:xfrm>
            <a:off x="2155976" y="2230870"/>
            <a:ext cx="4964706" cy="798435"/>
            <a:chOff x="1214997" y="2908288"/>
            <a:chExt cx="6619607" cy="1064581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E53E05C7-32AB-4440-A956-6DCF4FDE5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985" y="2908288"/>
              <a:ext cx="5669280" cy="609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Gill Sans Light"/>
                </a:rPr>
                <a:t>T</a:t>
              </a:r>
              <a:r>
                <a:rPr lang="en-US" altLang="en-US" sz="2400" b="0" baseline="-25000" dirty="0">
                  <a:latin typeface="Gill Sans Light"/>
                </a:rPr>
                <a:t>1</a:t>
              </a:r>
              <a:endParaRPr lang="en-US" altLang="en-US" sz="2400" b="0" dirty="0">
                <a:latin typeface="Gill Sans Light"/>
              </a:endParaRPr>
            </a:p>
          </p:txBody>
        </p:sp>
        <p:sp>
          <p:nvSpPr>
            <p:cNvPr id="10" name="Text Box 16">
              <a:extLst>
                <a:ext uri="{FF2B5EF4-FFF2-40B4-BE49-F238E27FC236}">
                  <a16:creationId xmlns:a16="http://schemas.microsoft.com/office/drawing/2014/main" id="{B5F3DD59-0E32-4CF8-9C3A-18C7D3EC24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4997" y="3455024"/>
              <a:ext cx="400109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 dirty="0">
                  <a:latin typeface="Gill Sans Light"/>
                </a:rPr>
                <a:t>0</a:t>
              </a:r>
            </a:p>
          </p:txBody>
        </p:sp>
        <p:sp>
          <p:nvSpPr>
            <p:cNvPr id="11" name="Text Box 17">
              <a:extLst>
                <a:ext uri="{FF2B5EF4-FFF2-40B4-BE49-F238E27FC236}">
                  <a16:creationId xmlns:a16="http://schemas.microsoft.com/office/drawing/2014/main" id="{6218ED46-9667-4C44-B9EA-B9CAD66FD2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6606" y="3480426"/>
              <a:ext cx="553997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 dirty="0">
                  <a:latin typeface="Gill Sans Light"/>
                </a:rPr>
                <a:t>10</a:t>
              </a: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24CF2C6B-7591-4E1A-9B18-AC696E075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681" y="2908288"/>
              <a:ext cx="564002" cy="6096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Gill Sans Light"/>
                </a:rPr>
                <a:t>T</a:t>
              </a:r>
              <a:r>
                <a:rPr lang="en-US" altLang="en-US" sz="2400" b="0" baseline="-25000" dirty="0">
                  <a:latin typeface="Gill Sans Light"/>
                </a:rPr>
                <a:t>2</a:t>
              </a:r>
            </a:p>
          </p:txBody>
        </p:sp>
        <p:sp>
          <p:nvSpPr>
            <p:cNvPr id="13" name="Text Box 18">
              <a:extLst>
                <a:ext uri="{FF2B5EF4-FFF2-40B4-BE49-F238E27FC236}">
                  <a16:creationId xmlns:a16="http://schemas.microsoft.com/office/drawing/2014/main" id="{A9EF7B4B-BB59-48BB-BCEA-8BA9418B93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0607" y="3467725"/>
              <a:ext cx="553997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 dirty="0">
                  <a:latin typeface="Gill Sans Light"/>
                </a:rPr>
                <a:t>11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64E1B7-B010-4EEF-AE5E-5038404F0B07}"/>
              </a:ext>
            </a:extLst>
          </p:cNvPr>
          <p:cNvGrpSpPr/>
          <p:nvPr/>
        </p:nvGrpSpPr>
        <p:grpSpPr>
          <a:xfrm>
            <a:off x="1948227" y="3960127"/>
            <a:ext cx="4964706" cy="798435"/>
            <a:chOff x="1238805" y="4932367"/>
            <a:chExt cx="6619607" cy="1064581"/>
          </a:xfrm>
        </p:grpSpPr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1F391041-CAA9-454C-9379-2CB92F393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793" y="4932367"/>
              <a:ext cx="2834640" cy="609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Gill Sans Light"/>
                </a:rPr>
                <a:t>T</a:t>
              </a:r>
              <a:r>
                <a:rPr lang="en-US" altLang="en-US" sz="2400" b="0" baseline="-25000" dirty="0">
                  <a:latin typeface="Gill Sans Light"/>
                </a:rPr>
                <a:t>1</a:t>
              </a:r>
              <a:endParaRPr lang="en-US" altLang="en-US" sz="2400" b="0" dirty="0">
                <a:latin typeface="Gill Sans Light"/>
              </a:endParaRPr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C7C643C5-201C-44AC-BD7A-3DE35000CD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8805" y="5479103"/>
              <a:ext cx="400109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 dirty="0">
                  <a:latin typeface="Gill Sans Light"/>
                </a:rPr>
                <a:t>0</a:t>
              </a:r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3890F6B2-88D5-4E85-B0C6-A52961E16B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379" y="5504505"/>
              <a:ext cx="400109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 dirty="0">
                  <a:latin typeface="Gill Sans Light"/>
                </a:rPr>
                <a:t>6</a:t>
              </a:r>
            </a:p>
          </p:txBody>
        </p:sp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0B5057A0-9E57-479A-8CD1-50D796232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8433" y="4932367"/>
              <a:ext cx="564002" cy="6096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Gill Sans Light"/>
                </a:rPr>
                <a:t>T</a:t>
              </a:r>
              <a:r>
                <a:rPr lang="en-US" altLang="en-US" sz="2400" b="0" baseline="-25000" dirty="0">
                  <a:latin typeface="Gill Sans Light"/>
                </a:rPr>
                <a:t>2</a:t>
              </a: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351DBB8F-0D64-4992-A9F5-F3EB6E7A79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4415" y="5491804"/>
              <a:ext cx="553997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 dirty="0">
                  <a:latin typeface="Gill Sans Light"/>
                </a:rPr>
                <a:t>11</a:t>
              </a:r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ACF0DAB7-DA58-47F7-AAF2-58371431E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2435" y="4937137"/>
              <a:ext cx="2834640" cy="609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Gill Sans Light"/>
                </a:rPr>
                <a:t>T</a:t>
              </a:r>
              <a:r>
                <a:rPr lang="en-US" altLang="en-US" sz="2400" b="0" baseline="-25000" dirty="0">
                  <a:latin typeface="Gill Sans Light"/>
                </a:rPr>
                <a:t>1</a:t>
              </a:r>
              <a:endParaRPr lang="en-US" altLang="en-US" sz="2400" b="0" dirty="0">
                <a:latin typeface="Gill Sans Light"/>
              </a:endParaRPr>
            </a:p>
          </p:txBody>
        </p:sp>
        <p:sp>
          <p:nvSpPr>
            <p:cNvPr id="21" name="Text Box 17">
              <a:extLst>
                <a:ext uri="{FF2B5EF4-FFF2-40B4-BE49-F238E27FC236}">
                  <a16:creationId xmlns:a16="http://schemas.microsoft.com/office/drawing/2014/main" id="{1A306477-ABF3-46E3-B4B7-977BC38C8C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1981" y="5504505"/>
              <a:ext cx="400109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 dirty="0">
                  <a:latin typeface="Gill Sans Light"/>
                </a:rPr>
                <a:t>5</a:t>
              </a:r>
            </a:p>
          </p:txBody>
        </p:sp>
      </p:grpSp>
      <p:sp>
        <p:nvSpPr>
          <p:cNvPr id="23" name="Text Box 7">
            <a:extLst>
              <a:ext uri="{FF2B5EF4-FFF2-40B4-BE49-F238E27FC236}">
                <a16:creationId xmlns:a16="http://schemas.microsoft.com/office/drawing/2014/main" id="{13ACB9AA-FA3D-D443-B892-30977CE82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1910950" cy="27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Ref: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3050516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AFCD-9B2C-4CD2-BAC6-B76286648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Response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FCBAF-CDD3-4E3C-BB4B-D7D26C210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T1</a:t>
            </a:r>
            <a:r>
              <a:rPr lang="en-US" dirty="0"/>
              <a:t>: Burst Length 1</a:t>
            </a:r>
          </a:p>
          <a:p>
            <a:r>
              <a:rPr lang="en-US" dirty="0">
                <a:solidFill>
                  <a:schemeClr val="accent2"/>
                </a:solidFill>
              </a:rPr>
              <a:t>T2</a:t>
            </a:r>
            <a:r>
              <a:rPr lang="en-US" dirty="0"/>
              <a:t>: Burst Length 1</a:t>
            </a:r>
            <a:endParaRPr lang="en-US" i="1" dirty="0"/>
          </a:p>
          <a:p>
            <a:r>
              <a:rPr lang="en-US" i="1" dirty="0"/>
              <a:t>Q</a:t>
            </a:r>
            <a:r>
              <a:rPr lang="en-US" dirty="0"/>
              <a:t> = 10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825" dirty="0"/>
          </a:p>
          <a:p>
            <a:r>
              <a:rPr lang="en-US" dirty="0"/>
              <a:t>Average Response Time = (1 + 2)/2 = 1.5</a:t>
            </a:r>
          </a:p>
          <a:p>
            <a:r>
              <a:rPr lang="en-US" i="1" dirty="0"/>
              <a:t>Q</a:t>
            </a:r>
            <a:r>
              <a:rPr lang="en-US" dirty="0"/>
              <a:t> = 1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Average Response Time = (1 + 2)/2 = 1.5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C4C323-8578-41F0-89B8-7195D33D7A4D}"/>
              </a:ext>
            </a:extLst>
          </p:cNvPr>
          <p:cNvGrpSpPr/>
          <p:nvPr/>
        </p:nvGrpSpPr>
        <p:grpSpPr>
          <a:xfrm>
            <a:off x="2280447" y="2452085"/>
            <a:ext cx="1138330" cy="779777"/>
            <a:chOff x="1214997" y="2908288"/>
            <a:chExt cx="1517773" cy="1039703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138158BB-0FA4-4838-AD38-E9CB138C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985" y="2908288"/>
              <a:ext cx="566928" cy="6096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T</a:t>
              </a:r>
              <a:r>
                <a:rPr lang="en-US" altLang="en-US" sz="2400" b="0" baseline="-25000" dirty="0">
                  <a:latin typeface="+mn-lt"/>
                </a:rPr>
                <a:t>1</a:t>
              </a:r>
              <a:endParaRPr lang="en-US" altLang="en-US" sz="2400" b="0" dirty="0">
                <a:latin typeface="+mn-lt"/>
              </a:endParaRPr>
            </a:p>
          </p:txBody>
        </p:sp>
        <p:sp>
          <p:nvSpPr>
            <p:cNvPr id="9" name="Text Box 16">
              <a:extLst>
                <a:ext uri="{FF2B5EF4-FFF2-40B4-BE49-F238E27FC236}">
                  <a16:creationId xmlns:a16="http://schemas.microsoft.com/office/drawing/2014/main" id="{7B33863B-A417-4687-995A-E9DD4FE0FD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4997" y="3455023"/>
              <a:ext cx="434307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 dirty="0">
                  <a:latin typeface="+mn-lt"/>
                </a:rPr>
                <a:t>0</a:t>
              </a:r>
            </a:p>
          </p:txBody>
        </p:sp>
        <p:sp>
          <p:nvSpPr>
            <p:cNvPr id="10" name="Text Box 17">
              <a:extLst>
                <a:ext uri="{FF2B5EF4-FFF2-40B4-BE49-F238E27FC236}">
                  <a16:creationId xmlns:a16="http://schemas.microsoft.com/office/drawing/2014/main" id="{15926AC6-7E9F-4F76-B199-295CFAB284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4462" y="3453714"/>
              <a:ext cx="385149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 dirty="0">
                  <a:latin typeface="+mn-lt"/>
                </a:rPr>
                <a:t>1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71F454A8-9CE6-4DA2-9728-B0B839E3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915" y="2908288"/>
              <a:ext cx="564002" cy="6096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T</a:t>
              </a:r>
              <a:r>
                <a:rPr lang="en-US" altLang="en-US" sz="2400" b="0" baseline="-25000" dirty="0">
                  <a:latin typeface="+mn-lt"/>
                </a:rPr>
                <a:t>2</a:t>
              </a:r>
            </a:p>
          </p:txBody>
        </p:sp>
        <p:sp>
          <p:nvSpPr>
            <p:cNvPr id="12" name="Text Box 18">
              <a:extLst>
                <a:ext uri="{FF2B5EF4-FFF2-40B4-BE49-F238E27FC236}">
                  <a16:creationId xmlns:a16="http://schemas.microsoft.com/office/drawing/2014/main" id="{26DC4F0D-C1E8-4322-94EA-7456600F54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8463" y="3455548"/>
              <a:ext cx="434307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 dirty="0">
                  <a:latin typeface="+mn-lt"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68B643-24A9-4079-BC29-88D904F158A8}"/>
              </a:ext>
            </a:extLst>
          </p:cNvPr>
          <p:cNvGrpSpPr/>
          <p:nvPr/>
        </p:nvGrpSpPr>
        <p:grpSpPr>
          <a:xfrm>
            <a:off x="2389743" y="4234566"/>
            <a:ext cx="1138330" cy="779777"/>
            <a:chOff x="1214997" y="2908288"/>
            <a:chExt cx="1517773" cy="1039703"/>
          </a:xfrm>
        </p:grpSpPr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B7EC8A46-3C51-4785-961E-E7C1410E8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985" y="2908288"/>
              <a:ext cx="566928" cy="6096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T</a:t>
              </a:r>
              <a:r>
                <a:rPr lang="en-US" altLang="en-US" sz="2400" b="0" baseline="-25000" dirty="0">
                  <a:latin typeface="+mn-lt"/>
                </a:rPr>
                <a:t>1</a:t>
              </a:r>
              <a:endParaRPr lang="en-US" altLang="en-US" sz="2400" b="0" dirty="0">
                <a:latin typeface="+mn-lt"/>
              </a:endParaRPr>
            </a:p>
          </p:txBody>
        </p:sp>
        <p:sp>
          <p:nvSpPr>
            <p:cNvPr id="15" name="Text Box 16">
              <a:extLst>
                <a:ext uri="{FF2B5EF4-FFF2-40B4-BE49-F238E27FC236}">
                  <a16:creationId xmlns:a16="http://schemas.microsoft.com/office/drawing/2014/main" id="{09D6593E-3F00-4D52-81F3-BD2114C29F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4997" y="3455023"/>
              <a:ext cx="434307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 dirty="0">
                  <a:latin typeface="+mn-lt"/>
                </a:rPr>
                <a:t>0</a:t>
              </a:r>
            </a:p>
          </p:txBody>
        </p:sp>
        <p:sp>
          <p:nvSpPr>
            <p:cNvPr id="16" name="Text Box 17">
              <a:extLst>
                <a:ext uri="{FF2B5EF4-FFF2-40B4-BE49-F238E27FC236}">
                  <a16:creationId xmlns:a16="http://schemas.microsoft.com/office/drawing/2014/main" id="{D9BB7870-9B03-4485-8962-54FD778453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4462" y="3453714"/>
              <a:ext cx="385149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 dirty="0">
                  <a:latin typeface="+mn-lt"/>
                </a:rPr>
                <a:t>1</a:t>
              </a: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A41CF5C5-0591-4D52-9A68-31988B99C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915" y="2908288"/>
              <a:ext cx="564002" cy="6096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+mn-lt"/>
                </a:rPr>
                <a:t>T</a:t>
              </a:r>
              <a:r>
                <a:rPr lang="en-US" altLang="en-US" sz="2400" b="0" baseline="-25000" dirty="0">
                  <a:latin typeface="+mn-lt"/>
                </a:rPr>
                <a:t>2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BCA8E295-5F5F-4EF1-9D30-CDC1CDA1AD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8463" y="3455548"/>
              <a:ext cx="434307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 dirty="0">
                  <a:latin typeface="+mn-lt"/>
                </a:rPr>
                <a:t>2</a:t>
              </a:r>
            </a:p>
          </p:txBody>
        </p:sp>
      </p:grpSp>
      <p:sp>
        <p:nvSpPr>
          <p:cNvPr id="19" name="Text Box 7">
            <a:extLst>
              <a:ext uri="{FF2B5EF4-FFF2-40B4-BE49-F238E27FC236}">
                <a16:creationId xmlns:a16="http://schemas.microsoft.com/office/drawing/2014/main" id="{ED21289C-5359-294C-9137-400065331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1910950" cy="27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Ref: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16663487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굴림" panose="020B0600000101010101" pitchFamily="34" charset="-127"/>
              </a:rPr>
              <a:t>Increase in Response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10A29-DFF6-4A43-8D96-3EDFD91871A5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T1: </a:t>
            </a:r>
            <a:r>
              <a:rPr lang="en-US" dirty="0"/>
              <a:t>Burst Length 1</a:t>
            </a:r>
          </a:p>
          <a:p>
            <a:r>
              <a:rPr lang="en-US" dirty="0">
                <a:solidFill>
                  <a:schemeClr val="accent2"/>
                </a:solidFill>
              </a:rPr>
              <a:t>T2: </a:t>
            </a:r>
            <a:r>
              <a:rPr lang="en-US" dirty="0"/>
              <a:t>Burst Length 1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Q = 1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Average Response Time = (1 + 2)/2 = 1.5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Q = 0.5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/>
              <a:t>Average Response Time = (1.5 + 2)/2 = 1.75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69ED4E-F080-48C7-886E-ADF4FE5B576D}"/>
              </a:ext>
            </a:extLst>
          </p:cNvPr>
          <p:cNvGrpSpPr/>
          <p:nvPr/>
        </p:nvGrpSpPr>
        <p:grpSpPr>
          <a:xfrm>
            <a:off x="1949209" y="2428737"/>
            <a:ext cx="1112682" cy="779777"/>
            <a:chOff x="1214997" y="2908288"/>
            <a:chExt cx="1483575" cy="1039703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57D7B1BD-0E76-46AE-B57D-34E76E974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985" y="2908288"/>
              <a:ext cx="566928" cy="609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Gill Sans Light"/>
                </a:rPr>
                <a:t>T</a:t>
              </a:r>
              <a:r>
                <a:rPr lang="en-US" altLang="en-US" sz="2400" b="0" baseline="-25000" dirty="0">
                  <a:latin typeface="Gill Sans Light"/>
                </a:rPr>
                <a:t>1</a:t>
              </a:r>
              <a:endParaRPr lang="en-US" altLang="en-US" sz="2400" b="0" dirty="0">
                <a:latin typeface="Gill Sans Light"/>
              </a:endParaRPr>
            </a:p>
          </p:txBody>
        </p:sp>
        <p:sp>
          <p:nvSpPr>
            <p:cNvPr id="9" name="Text Box 16">
              <a:extLst>
                <a:ext uri="{FF2B5EF4-FFF2-40B4-BE49-F238E27FC236}">
                  <a16:creationId xmlns:a16="http://schemas.microsoft.com/office/drawing/2014/main" id="{980E5E37-B67E-4669-A1A1-E5693FE0B3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4997" y="3455023"/>
              <a:ext cx="400109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 dirty="0">
                  <a:latin typeface="Gill Sans Light"/>
                </a:rPr>
                <a:t>0</a:t>
              </a:r>
            </a:p>
          </p:txBody>
        </p:sp>
        <p:sp>
          <p:nvSpPr>
            <p:cNvPr id="10" name="Text Box 17">
              <a:extLst>
                <a:ext uri="{FF2B5EF4-FFF2-40B4-BE49-F238E27FC236}">
                  <a16:creationId xmlns:a16="http://schemas.microsoft.com/office/drawing/2014/main" id="{85706CF4-DA69-412F-AB52-2D067F723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4462" y="3453714"/>
              <a:ext cx="400109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 dirty="0">
                  <a:latin typeface="Gill Sans Light"/>
                </a:rPr>
                <a:t>1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6BE1EB8C-A5FD-43C5-9554-AC73F736D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915" y="2908288"/>
              <a:ext cx="564002" cy="6096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 b="0" dirty="0">
                  <a:latin typeface="Gill Sans Light"/>
                </a:rPr>
                <a:t>T</a:t>
              </a:r>
              <a:r>
                <a:rPr lang="en-US" altLang="en-US" sz="2400" b="0" baseline="-25000" dirty="0">
                  <a:latin typeface="Gill Sans Light"/>
                </a:rPr>
                <a:t>2</a:t>
              </a:r>
            </a:p>
          </p:txBody>
        </p:sp>
        <p:sp>
          <p:nvSpPr>
            <p:cNvPr id="12" name="Text Box 18">
              <a:extLst>
                <a:ext uri="{FF2B5EF4-FFF2-40B4-BE49-F238E27FC236}">
                  <a16:creationId xmlns:a16="http://schemas.microsoft.com/office/drawing/2014/main" id="{922D8E4B-182A-466A-B398-AADAF666BE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8463" y="3455548"/>
              <a:ext cx="400109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 dirty="0">
                  <a:latin typeface="Gill Sans Light"/>
                </a:rPr>
                <a:t>2</a:t>
              </a:r>
            </a:p>
          </p:txBody>
        </p:sp>
      </p:grpSp>
      <p:sp>
        <p:nvSpPr>
          <p:cNvPr id="16" name="Text Box 18">
            <a:extLst>
              <a:ext uri="{FF2B5EF4-FFF2-40B4-BE49-F238E27FC236}">
                <a16:creationId xmlns:a16="http://schemas.microsoft.com/office/drawing/2014/main" id="{1953C3A7-7F5B-4945-AF2C-FE4AE6A98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5762" y="41427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SzTx/>
              <a:buFontTx/>
              <a:buNone/>
            </a:pPr>
            <a:endParaRPr lang="en-US" altLang="en-US" sz="1800" b="0" dirty="0">
              <a:latin typeface="Gill Sans Ligh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9612A5-763C-4EBE-BECA-619554058A6C}"/>
              </a:ext>
            </a:extLst>
          </p:cNvPr>
          <p:cNvGrpSpPr/>
          <p:nvPr/>
        </p:nvGrpSpPr>
        <p:grpSpPr>
          <a:xfrm>
            <a:off x="1943101" y="3714750"/>
            <a:ext cx="1103889" cy="782052"/>
            <a:chOff x="2670809" y="4665215"/>
            <a:chExt cx="1471851" cy="1042736"/>
          </a:xfrm>
        </p:grpSpPr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722FE8D5-7010-41CA-8914-6BBDF40CD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5797" y="4665215"/>
              <a:ext cx="283464" cy="609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en-US" altLang="en-US" sz="2400" b="0" dirty="0">
                <a:latin typeface="Gill Sans Light"/>
              </a:endParaRPr>
            </a:p>
          </p:txBody>
        </p:sp>
        <p:sp>
          <p:nvSpPr>
            <p:cNvPr id="14" name="Text Box 16">
              <a:extLst>
                <a:ext uri="{FF2B5EF4-FFF2-40B4-BE49-F238E27FC236}">
                  <a16:creationId xmlns:a16="http://schemas.microsoft.com/office/drawing/2014/main" id="{201FD6E4-8E0F-4735-8BDA-9BD85B5E1D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0809" y="5215508"/>
              <a:ext cx="400109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 dirty="0">
                  <a:latin typeface="Gill Sans Light"/>
                </a:rPr>
                <a:t>0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EC960C6F-12CD-450E-BBCF-111759578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371" y="4665215"/>
              <a:ext cx="283464" cy="6096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en-US" altLang="en-US" sz="2400" b="0" baseline="-25000" dirty="0">
                <a:latin typeface="Gill Sans Light"/>
              </a:endParaRPr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E44F4FB7-3A74-4D6A-ADF3-CE42E2C75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2332" y="4665215"/>
              <a:ext cx="283464" cy="609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en-US" altLang="en-US" sz="2400" b="0" dirty="0">
                <a:latin typeface="Gill Sans Light"/>
              </a:endParaRPr>
            </a:p>
          </p:txBody>
        </p:sp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C7932CFC-D54E-406E-B819-75D673BB0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9194" y="4665215"/>
              <a:ext cx="283464" cy="609600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en-US" altLang="en-US" sz="2400" b="0" baseline="-25000" dirty="0">
                <a:latin typeface="Gill Sans Light"/>
              </a:endParaRPr>
            </a:p>
          </p:txBody>
        </p:sp>
        <p:sp>
          <p:nvSpPr>
            <p:cNvPr id="19" name="Text Box 16">
              <a:extLst>
                <a:ext uri="{FF2B5EF4-FFF2-40B4-BE49-F238E27FC236}">
                  <a16:creationId xmlns:a16="http://schemas.microsoft.com/office/drawing/2014/main" id="{15944BBF-0649-47FB-A938-BD3AF9E49E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2551" y="5195227"/>
              <a:ext cx="400109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en-US" sz="1800" b="0" dirty="0">
                  <a:latin typeface="Gill Sans Light"/>
                </a:rPr>
                <a:t>2</a:t>
              </a:r>
            </a:p>
          </p:txBody>
        </p:sp>
      </p:grpSp>
      <p:sp>
        <p:nvSpPr>
          <p:cNvPr id="22" name="Text Box 7">
            <a:extLst>
              <a:ext uri="{FF2B5EF4-FFF2-40B4-BE49-F238E27FC236}">
                <a16:creationId xmlns:a16="http://schemas.microsoft.com/office/drawing/2014/main" id="{B28E3DAC-50EB-0448-8C6F-484DDB852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1910950" cy="27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Ref: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33846389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28750"/>
            <a:ext cx="8458200" cy="451485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How do you choose time slice?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1800" dirty="0">
                <a:ea typeface="굴림" panose="020B0600000101010101" pitchFamily="34" charset="-127"/>
              </a:rPr>
              <a:t>What if too big?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sz="1800" dirty="0">
                <a:ea typeface="굴림" panose="020B0600000101010101" pitchFamily="34" charset="-127"/>
              </a:rPr>
              <a:t>Response time suffers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1950" dirty="0">
                <a:ea typeface="굴림" panose="020B0600000101010101" pitchFamily="34" charset="-127"/>
                <a:sym typeface="Symbol" panose="05050102010706020507" pitchFamily="18" charset="2"/>
              </a:rPr>
              <a:t>What if time slice too small?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sz="1800" dirty="0">
                <a:ea typeface="굴림" panose="020B0600000101010101" pitchFamily="34" charset="-127"/>
                <a:sym typeface="Symbol" panose="05050102010706020507" pitchFamily="18" charset="2"/>
              </a:rPr>
              <a:t>Throughput suffers! </a:t>
            </a:r>
          </a:p>
          <a:p>
            <a:pPr marL="685800" lvl="2" indent="0">
              <a:lnSpc>
                <a:spcPct val="80000"/>
              </a:lnSpc>
              <a:spcBef>
                <a:spcPct val="20000"/>
              </a:spcBef>
              <a:buNone/>
            </a:pPr>
            <a:endParaRPr lang="en-US" altLang="ko-KR" sz="1800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Actual choices of </a:t>
            </a:r>
            <a:r>
              <a:rPr lang="en-US" altLang="ko-KR" dirty="0" err="1">
                <a:ea typeface="굴림" panose="020B0600000101010101" pitchFamily="34" charset="-127"/>
                <a:sym typeface="Symbol" panose="05050102010706020507" pitchFamily="18" charset="2"/>
              </a:rPr>
              <a:t>timeslice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1800" dirty="0">
                <a:ea typeface="굴림" panose="020B0600000101010101" pitchFamily="34" charset="-127"/>
                <a:sym typeface="Symbol" panose="05050102010706020507" pitchFamily="18" charset="2"/>
              </a:rPr>
              <a:t>Initially, UNIX </a:t>
            </a:r>
            <a:r>
              <a:rPr lang="en-US" altLang="ko-KR" sz="1800" dirty="0" err="1">
                <a:ea typeface="굴림" panose="020B0600000101010101" pitchFamily="34" charset="-127"/>
                <a:sym typeface="Symbol" panose="05050102010706020507" pitchFamily="18" charset="2"/>
              </a:rPr>
              <a:t>timeslice</a:t>
            </a:r>
            <a:r>
              <a:rPr lang="en-US" altLang="ko-KR" sz="1800" dirty="0">
                <a:ea typeface="굴림" panose="020B0600000101010101" pitchFamily="34" charset="-127"/>
                <a:sym typeface="Symbol" panose="05050102010706020507" pitchFamily="18" charset="2"/>
              </a:rPr>
              <a:t> one second: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sz="1800" dirty="0">
                <a:ea typeface="굴림" panose="020B0600000101010101" pitchFamily="34" charset="-127"/>
                <a:sym typeface="Symbol" panose="05050102010706020507" pitchFamily="18" charset="2"/>
              </a:rPr>
              <a:t>Worked ok when UNIX was used by one or two people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sz="1800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1800" dirty="0">
                <a:ea typeface="굴림" panose="020B0600000101010101" pitchFamily="34" charset="-127"/>
                <a:sym typeface="Symbol" panose="05050102010706020507" pitchFamily="18" charset="2"/>
              </a:rPr>
              <a:t>Need to balance short-job performance and long-job throughput: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sz="1800" dirty="0">
                <a:ea typeface="굴림" panose="020B0600000101010101" pitchFamily="34" charset="-127"/>
                <a:sym typeface="Symbol" panose="05050102010706020507" pitchFamily="18" charset="2"/>
              </a:rPr>
              <a:t>Typical time slice today is between </a:t>
            </a:r>
            <a:r>
              <a:rPr lang="en-US" altLang="ko-KR" sz="1800" dirty="0">
                <a:solidFill>
                  <a:schemeClr val="hlink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10ms – 100ms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sz="1800" dirty="0">
                <a:ea typeface="굴림" panose="020B0600000101010101" pitchFamily="34" charset="-127"/>
                <a:sym typeface="Symbol" panose="05050102010706020507" pitchFamily="18" charset="2"/>
              </a:rPr>
              <a:t>Typical context-switching overhead is </a:t>
            </a:r>
            <a:r>
              <a:rPr lang="en-US" altLang="ko-KR" sz="1800" dirty="0">
                <a:solidFill>
                  <a:schemeClr val="hlink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0.1ms – 1ms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sz="1800" dirty="0">
                <a:ea typeface="굴림" panose="020B0600000101010101" pitchFamily="34" charset="-127"/>
                <a:sym typeface="Symbol" panose="05050102010706020507" pitchFamily="18" charset="2"/>
              </a:rPr>
              <a:t>Roughly </a:t>
            </a:r>
            <a:r>
              <a:rPr lang="en-US" altLang="ko-KR" sz="1800" dirty="0">
                <a:solidFill>
                  <a:schemeClr val="hlink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1%</a:t>
            </a:r>
            <a:r>
              <a:rPr lang="en-US" altLang="ko-KR" sz="1800" dirty="0">
                <a:ea typeface="굴림" panose="020B0600000101010101" pitchFamily="34" charset="-127"/>
                <a:sym typeface="Symbol" panose="05050102010706020507" pitchFamily="18" charset="2"/>
              </a:rPr>
              <a:t> overhead due to context-switching</a:t>
            </a:r>
          </a:p>
          <a:p>
            <a:pPr lvl="2">
              <a:lnSpc>
                <a:spcPct val="80000"/>
              </a:lnSpc>
              <a:spcBef>
                <a:spcPct val="20000"/>
              </a:spcBef>
              <a:buFontTx/>
              <a:buNone/>
            </a:pPr>
            <a:endParaRPr lang="en-US" altLang="ko-KR" sz="1800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endParaRPr lang="ko-KR" altLang="en-US" sz="1800" dirty="0">
              <a:ea typeface="굴림" panose="020B0600000101010101" pitchFamily="34" charset="-127"/>
              <a:sym typeface="Symbol" panose="05050102010706020507" pitchFamily="18" charset="2"/>
            </a:endParaRPr>
          </a:p>
        </p:txBody>
      </p:sp>
      <p:pic>
        <p:nvPicPr>
          <p:cNvPr id="58982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1604962"/>
            <a:ext cx="2000250" cy="136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Round-Robin Scheduling:  Discussion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9A983EBD-D6FE-F142-9CE0-6EDE81789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1910950" cy="27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Ref: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30468105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82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6D605B-8A05-A94A-B4F3-AEA2D8C42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9AA51-7BA5-BA4E-8B0C-F9F70CBEE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Contents of this class presentation has been taken from various sources. Thanks are due to the original content creators: </a:t>
            </a:r>
          </a:p>
          <a:p>
            <a:pPr lvl="1"/>
            <a:r>
              <a:rPr lang="en-US" sz="2000" dirty="0">
                <a:solidFill>
                  <a:schemeClr val="dk1"/>
                </a:solidFill>
                <a:ea typeface="Gill Sans"/>
                <a:sym typeface="Gill Sans"/>
              </a:rPr>
              <a:t>CS162, Operating System and Systems Programming, </a:t>
            </a:r>
            <a:r>
              <a:rPr lang="en-US" sz="2000" dirty="0"/>
              <a:t>University of California, Berkeley</a:t>
            </a:r>
          </a:p>
          <a:p>
            <a:pPr lvl="1"/>
            <a:r>
              <a:rPr lang="en-US" sz="2000" dirty="0"/>
              <a:t>Book: Modern Operating Systems, Andrew Tenenbaum, and Herbert Bos, 4</a:t>
            </a:r>
            <a:r>
              <a:rPr lang="en-US" sz="2000" baseline="30000" dirty="0"/>
              <a:t>th</a:t>
            </a:r>
            <a:r>
              <a:rPr lang="en-US" sz="2000" dirty="0"/>
              <a:t> Edition, Pearson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>
              <a:solidFill>
                <a:schemeClr val="dk1"/>
              </a:solidFill>
              <a:ea typeface="Gill Sans"/>
              <a:sym typeface="Gill Sans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966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4" y="174519"/>
            <a:ext cx="8944669" cy="5334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Comparisons between FCFS and Round Robin</a:t>
            </a:r>
          </a:p>
        </p:txBody>
      </p:sp>
      <p:graphicFrame>
        <p:nvGraphicFramePr>
          <p:cNvPr id="592938" name="Group 4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568037"/>
              </p:ext>
            </p:extLst>
          </p:nvPr>
        </p:nvGraphicFramePr>
        <p:xfrm>
          <a:off x="523874" y="2852936"/>
          <a:ext cx="7924800" cy="1645805"/>
        </p:xfrm>
        <a:graphic>
          <a:graphicData uri="http://schemas.openxmlformats.org/drawingml/2006/table">
            <a:tbl>
              <a:tblPr/>
              <a:tblGrid>
                <a:gridCol w="264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0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Job #</a:t>
                      </a:r>
                    </a:p>
                  </a:txBody>
                  <a:tcPr marL="194077" marR="194077" marT="34280" marB="3428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FIFO</a:t>
                      </a:r>
                    </a:p>
                  </a:txBody>
                  <a:tcPr marL="194077" marR="194077" marT="34280" marB="342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RR</a:t>
                      </a:r>
                    </a:p>
                  </a:txBody>
                  <a:tcPr marL="194077" marR="194077" marT="34280" marB="342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0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1</a:t>
                      </a:r>
                    </a:p>
                  </a:txBody>
                  <a:tcPr marL="194077" marR="194077" marT="34280" marB="3428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100</a:t>
                      </a:r>
                    </a:p>
                  </a:txBody>
                  <a:tcPr marL="194077" marR="194077" marT="34280" marB="342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991</a:t>
                      </a:r>
                    </a:p>
                  </a:txBody>
                  <a:tcPr marL="194077" marR="194077" marT="34280" marB="342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0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2</a:t>
                      </a:r>
                    </a:p>
                  </a:txBody>
                  <a:tcPr marL="194077" marR="194077" marT="34280" marB="3428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200</a:t>
                      </a:r>
                    </a:p>
                  </a:txBody>
                  <a:tcPr marL="194077" marR="194077" marT="34280" marB="342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992</a:t>
                      </a:r>
                    </a:p>
                  </a:txBody>
                  <a:tcPr marL="194077" marR="194077" marT="34280" marB="342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0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</a:p>
                  </a:txBody>
                  <a:tcPr marL="194077" marR="194077" marT="34280" marB="3428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</a:p>
                  </a:txBody>
                  <a:tcPr marL="194077" marR="194077" marT="34280" marB="342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</a:p>
                  </a:txBody>
                  <a:tcPr marL="194077" marR="194077" marT="34280" marB="342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0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9</a:t>
                      </a:r>
                    </a:p>
                  </a:txBody>
                  <a:tcPr marL="194077" marR="194077" marT="34280" marB="3428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900</a:t>
                      </a:r>
                    </a:p>
                  </a:txBody>
                  <a:tcPr marL="194077" marR="194077" marT="34280" marB="342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999</a:t>
                      </a:r>
                    </a:p>
                  </a:txBody>
                  <a:tcPr marL="194077" marR="194077" marT="34280" marB="342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10</a:t>
                      </a:r>
                    </a:p>
                  </a:txBody>
                  <a:tcPr marL="194077" marR="194077" marT="34280" marB="3428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1000</a:t>
                      </a:r>
                    </a:p>
                  </a:txBody>
                  <a:tcPr marL="194077" marR="194077" marT="34280" marB="342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1000</a:t>
                      </a:r>
                    </a:p>
                  </a:txBody>
                  <a:tcPr marL="194077" marR="194077" marT="34280" marB="342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28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5536" y="1027625"/>
            <a:ext cx="8510314" cy="5641735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tabLst>
                <a:tab pos="2489597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Assuming zero-cost context-switching time, is RR always better than FCFS?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2489597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Simple example:</a:t>
            </a:r>
            <a:r>
              <a:rPr lang="en-US" altLang="ko-KR" sz="1500" dirty="0">
                <a:ea typeface="굴림" panose="020B0600000101010101" pitchFamily="34" charset="-127"/>
              </a:rPr>
              <a:t> 	10 jobs, each take 100s of CPU time</a:t>
            </a:r>
            <a:br>
              <a:rPr lang="en-US" altLang="ko-KR" sz="1500" dirty="0">
                <a:ea typeface="굴림" panose="020B0600000101010101" pitchFamily="34" charset="-127"/>
              </a:rPr>
            </a:br>
            <a:r>
              <a:rPr lang="en-US" altLang="ko-KR" sz="1500" dirty="0">
                <a:ea typeface="굴림" panose="020B0600000101010101" pitchFamily="34" charset="-127"/>
              </a:rPr>
              <a:t>	RR scheduler quantum of 1s</a:t>
            </a:r>
            <a:br>
              <a:rPr lang="en-US" altLang="ko-KR" sz="1500" dirty="0">
                <a:ea typeface="굴림" panose="020B0600000101010101" pitchFamily="34" charset="-127"/>
              </a:rPr>
            </a:br>
            <a:r>
              <a:rPr lang="en-US" altLang="ko-KR" sz="1500" dirty="0">
                <a:ea typeface="굴림" panose="020B0600000101010101" pitchFamily="34" charset="-127"/>
              </a:rPr>
              <a:t>	All jobs start at the same time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2489597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Completion Times: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2489597" algn="l"/>
              </a:tabLst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2489597" algn="l"/>
              </a:tabLst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2489597" algn="l"/>
              </a:tabLst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2489597" algn="l"/>
              </a:tabLst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2489597" algn="l"/>
              </a:tabLst>
            </a:pPr>
            <a:endParaRPr lang="en-US" altLang="ko-KR" dirty="0">
              <a:ea typeface="굴림" panose="020B0600000101010101" pitchFamily="34" charset="-127"/>
            </a:endParaRPr>
          </a:p>
          <a:p>
            <a:pPr marL="457200" lvl="1" indent="0">
              <a:lnSpc>
                <a:spcPct val="80000"/>
              </a:lnSpc>
              <a:spcBef>
                <a:spcPct val="20000"/>
              </a:spcBef>
              <a:buNone/>
              <a:tabLst>
                <a:tab pos="2489597" algn="l"/>
              </a:tabLst>
            </a:pPr>
            <a:endParaRPr lang="en-US" altLang="ko-KR" sz="1800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2489597" algn="l"/>
              </a:tabLst>
            </a:pPr>
            <a:r>
              <a:rPr lang="en-US" altLang="ko-KR" sz="1800" dirty="0">
                <a:ea typeface="굴림" panose="020B0600000101010101" pitchFamily="34" charset="-127"/>
              </a:rPr>
              <a:t>Both RR and FCFS finish at the same time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2489597" algn="l"/>
              </a:tabLst>
            </a:pPr>
            <a:r>
              <a:rPr lang="en-US" altLang="ko-KR" sz="1800" dirty="0">
                <a:ea typeface="굴림" panose="020B0600000101010101" pitchFamily="34" charset="-127"/>
              </a:rPr>
              <a:t>Average completion(response) time is much worse under RR!</a:t>
            </a:r>
          </a:p>
          <a:p>
            <a:pPr lvl="2">
              <a:lnSpc>
                <a:spcPct val="80000"/>
              </a:lnSpc>
              <a:spcBef>
                <a:spcPct val="20000"/>
              </a:spcBef>
              <a:tabLst>
                <a:tab pos="2489597" algn="l"/>
              </a:tabLst>
            </a:pPr>
            <a:r>
              <a:rPr lang="en-US" altLang="ko-KR" sz="1600" dirty="0">
                <a:ea typeface="굴림" panose="020B0600000101010101" pitchFamily="34" charset="-127"/>
              </a:rPr>
              <a:t>Bad when all jobs same length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2489597" algn="l"/>
              </a:tabLst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ea typeface="굴림" panose="020B0600000101010101" pitchFamily="34" charset="-127"/>
              </a:rPr>
              <a:t>Also: Cache state must be shared between all jobs with RR but can be devoted to each job with FIFO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2489597" algn="l"/>
              </a:tabLst>
            </a:pP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  <a:ea typeface="굴림" panose="020B0600000101010101" pitchFamily="34" charset="-127"/>
              </a:rPr>
              <a:t>Total time for RR longer even for zero-cost switch!</a:t>
            </a:r>
          </a:p>
        </p:txBody>
      </p:sp>
    </p:spTree>
    <p:extLst>
      <p:ext uri="{BB962C8B-B14F-4D97-AF65-F5344CB8AC3E}">
        <p14:creationId xmlns:p14="http://schemas.microsoft.com/office/powerpoint/2010/main" val="3442091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2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2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89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oup 502"/>
          <p:cNvGrpSpPr>
            <a:grpSpLocks/>
          </p:cNvGrpSpPr>
          <p:nvPr/>
        </p:nvGrpSpPr>
        <p:grpSpPr bwMode="auto">
          <a:xfrm>
            <a:off x="2457450" y="4146948"/>
            <a:ext cx="5143500" cy="1625203"/>
            <a:chOff x="1104" y="2763"/>
            <a:chExt cx="4320" cy="1365"/>
          </a:xfrm>
        </p:grpSpPr>
        <p:sp>
          <p:nvSpPr>
            <p:cNvPr id="26835" name="Rectangle 104"/>
            <p:cNvSpPr>
              <a:spLocks noChangeArrowheads="1"/>
            </p:cNvSpPr>
            <p:nvPr/>
          </p:nvSpPr>
          <p:spPr bwMode="auto">
            <a:xfrm>
              <a:off x="4711" y="3933"/>
              <a:ext cx="713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36" name="Rectangle 103"/>
            <p:cNvSpPr>
              <a:spLocks noChangeArrowheads="1"/>
            </p:cNvSpPr>
            <p:nvPr/>
          </p:nvSpPr>
          <p:spPr bwMode="auto">
            <a:xfrm>
              <a:off x="4032" y="3933"/>
              <a:ext cx="679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37" name="Rectangle 102"/>
            <p:cNvSpPr>
              <a:spLocks noChangeArrowheads="1"/>
            </p:cNvSpPr>
            <p:nvPr/>
          </p:nvSpPr>
          <p:spPr bwMode="auto">
            <a:xfrm>
              <a:off x="3360" y="3933"/>
              <a:ext cx="672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38" name="Rectangle 101"/>
            <p:cNvSpPr>
              <a:spLocks noChangeArrowheads="1"/>
            </p:cNvSpPr>
            <p:nvPr/>
          </p:nvSpPr>
          <p:spPr bwMode="auto">
            <a:xfrm>
              <a:off x="2688" y="3933"/>
              <a:ext cx="672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39" name="Rectangle 100"/>
            <p:cNvSpPr>
              <a:spLocks noChangeArrowheads="1"/>
            </p:cNvSpPr>
            <p:nvPr/>
          </p:nvSpPr>
          <p:spPr bwMode="auto">
            <a:xfrm>
              <a:off x="2112" y="3933"/>
              <a:ext cx="576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40" name="Rectangle 99"/>
            <p:cNvSpPr>
              <a:spLocks noChangeArrowheads="1"/>
            </p:cNvSpPr>
            <p:nvPr/>
          </p:nvSpPr>
          <p:spPr bwMode="auto">
            <a:xfrm>
              <a:off x="1104" y="3933"/>
              <a:ext cx="1008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41" name="Rectangle 62"/>
            <p:cNvSpPr>
              <a:spLocks noChangeArrowheads="1"/>
            </p:cNvSpPr>
            <p:nvPr/>
          </p:nvSpPr>
          <p:spPr bwMode="auto">
            <a:xfrm>
              <a:off x="4711" y="2763"/>
              <a:ext cx="713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42" name="Rectangle 61"/>
            <p:cNvSpPr>
              <a:spLocks noChangeArrowheads="1"/>
            </p:cNvSpPr>
            <p:nvPr/>
          </p:nvSpPr>
          <p:spPr bwMode="auto">
            <a:xfrm>
              <a:off x="4032" y="2763"/>
              <a:ext cx="679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43" name="Rectangle 60"/>
            <p:cNvSpPr>
              <a:spLocks noChangeArrowheads="1"/>
            </p:cNvSpPr>
            <p:nvPr/>
          </p:nvSpPr>
          <p:spPr bwMode="auto">
            <a:xfrm>
              <a:off x="3360" y="2763"/>
              <a:ext cx="672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44" name="Rectangle 59"/>
            <p:cNvSpPr>
              <a:spLocks noChangeArrowheads="1"/>
            </p:cNvSpPr>
            <p:nvPr/>
          </p:nvSpPr>
          <p:spPr bwMode="auto">
            <a:xfrm>
              <a:off x="2688" y="2763"/>
              <a:ext cx="672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45" name="Rectangle 58"/>
            <p:cNvSpPr>
              <a:spLocks noChangeArrowheads="1"/>
            </p:cNvSpPr>
            <p:nvPr/>
          </p:nvSpPr>
          <p:spPr bwMode="auto">
            <a:xfrm>
              <a:off x="2112" y="2763"/>
              <a:ext cx="576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46" name="Rectangle 57"/>
            <p:cNvSpPr>
              <a:spLocks noChangeArrowheads="1"/>
            </p:cNvSpPr>
            <p:nvPr/>
          </p:nvSpPr>
          <p:spPr bwMode="auto">
            <a:xfrm>
              <a:off x="1104" y="2763"/>
              <a:ext cx="1008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47" name="Rectangle 97"/>
            <p:cNvSpPr>
              <a:spLocks noChangeArrowheads="1"/>
            </p:cNvSpPr>
            <p:nvPr/>
          </p:nvSpPr>
          <p:spPr bwMode="auto">
            <a:xfrm>
              <a:off x="4711" y="3738"/>
              <a:ext cx="713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48" name="Rectangle 96"/>
            <p:cNvSpPr>
              <a:spLocks noChangeArrowheads="1"/>
            </p:cNvSpPr>
            <p:nvPr/>
          </p:nvSpPr>
          <p:spPr bwMode="auto">
            <a:xfrm>
              <a:off x="4032" y="3738"/>
              <a:ext cx="679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49" name="Rectangle 95"/>
            <p:cNvSpPr>
              <a:spLocks noChangeArrowheads="1"/>
            </p:cNvSpPr>
            <p:nvPr/>
          </p:nvSpPr>
          <p:spPr bwMode="auto">
            <a:xfrm>
              <a:off x="3360" y="3738"/>
              <a:ext cx="672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50" name="Rectangle 94"/>
            <p:cNvSpPr>
              <a:spLocks noChangeArrowheads="1"/>
            </p:cNvSpPr>
            <p:nvPr/>
          </p:nvSpPr>
          <p:spPr bwMode="auto">
            <a:xfrm>
              <a:off x="2688" y="3738"/>
              <a:ext cx="672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51" name="Rectangle 93"/>
            <p:cNvSpPr>
              <a:spLocks noChangeArrowheads="1"/>
            </p:cNvSpPr>
            <p:nvPr/>
          </p:nvSpPr>
          <p:spPr bwMode="auto">
            <a:xfrm>
              <a:off x="2112" y="3738"/>
              <a:ext cx="576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52" name="Rectangle 92"/>
            <p:cNvSpPr>
              <a:spLocks noChangeArrowheads="1"/>
            </p:cNvSpPr>
            <p:nvPr/>
          </p:nvSpPr>
          <p:spPr bwMode="auto">
            <a:xfrm>
              <a:off x="1104" y="3738"/>
              <a:ext cx="1008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53" name="Rectangle 90"/>
            <p:cNvSpPr>
              <a:spLocks noChangeArrowheads="1"/>
            </p:cNvSpPr>
            <p:nvPr/>
          </p:nvSpPr>
          <p:spPr bwMode="auto">
            <a:xfrm>
              <a:off x="4711" y="3543"/>
              <a:ext cx="713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54" name="Rectangle 89"/>
            <p:cNvSpPr>
              <a:spLocks noChangeArrowheads="1"/>
            </p:cNvSpPr>
            <p:nvPr/>
          </p:nvSpPr>
          <p:spPr bwMode="auto">
            <a:xfrm>
              <a:off x="4032" y="3543"/>
              <a:ext cx="679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55" name="Rectangle 88"/>
            <p:cNvSpPr>
              <a:spLocks noChangeArrowheads="1"/>
            </p:cNvSpPr>
            <p:nvPr/>
          </p:nvSpPr>
          <p:spPr bwMode="auto">
            <a:xfrm>
              <a:off x="3360" y="3543"/>
              <a:ext cx="672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56" name="Rectangle 87"/>
            <p:cNvSpPr>
              <a:spLocks noChangeArrowheads="1"/>
            </p:cNvSpPr>
            <p:nvPr/>
          </p:nvSpPr>
          <p:spPr bwMode="auto">
            <a:xfrm>
              <a:off x="2688" y="3543"/>
              <a:ext cx="672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57" name="Rectangle 86"/>
            <p:cNvSpPr>
              <a:spLocks noChangeArrowheads="1"/>
            </p:cNvSpPr>
            <p:nvPr/>
          </p:nvSpPr>
          <p:spPr bwMode="auto">
            <a:xfrm>
              <a:off x="2112" y="3543"/>
              <a:ext cx="576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58" name="Rectangle 85"/>
            <p:cNvSpPr>
              <a:spLocks noChangeArrowheads="1"/>
            </p:cNvSpPr>
            <p:nvPr/>
          </p:nvSpPr>
          <p:spPr bwMode="auto">
            <a:xfrm>
              <a:off x="1104" y="3543"/>
              <a:ext cx="1008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59" name="Rectangle 83"/>
            <p:cNvSpPr>
              <a:spLocks noChangeArrowheads="1"/>
            </p:cNvSpPr>
            <p:nvPr/>
          </p:nvSpPr>
          <p:spPr bwMode="auto">
            <a:xfrm>
              <a:off x="4711" y="3348"/>
              <a:ext cx="713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60" name="Rectangle 82"/>
            <p:cNvSpPr>
              <a:spLocks noChangeArrowheads="1"/>
            </p:cNvSpPr>
            <p:nvPr/>
          </p:nvSpPr>
          <p:spPr bwMode="auto">
            <a:xfrm>
              <a:off x="4032" y="3348"/>
              <a:ext cx="679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61" name="Rectangle 81"/>
            <p:cNvSpPr>
              <a:spLocks noChangeArrowheads="1"/>
            </p:cNvSpPr>
            <p:nvPr/>
          </p:nvSpPr>
          <p:spPr bwMode="auto">
            <a:xfrm>
              <a:off x="3360" y="3348"/>
              <a:ext cx="672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62" name="Rectangle 80"/>
            <p:cNvSpPr>
              <a:spLocks noChangeArrowheads="1"/>
            </p:cNvSpPr>
            <p:nvPr/>
          </p:nvSpPr>
          <p:spPr bwMode="auto">
            <a:xfrm>
              <a:off x="2688" y="3348"/>
              <a:ext cx="672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63" name="Rectangle 79"/>
            <p:cNvSpPr>
              <a:spLocks noChangeArrowheads="1"/>
            </p:cNvSpPr>
            <p:nvPr/>
          </p:nvSpPr>
          <p:spPr bwMode="auto">
            <a:xfrm>
              <a:off x="2112" y="3348"/>
              <a:ext cx="576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64" name="Rectangle 78"/>
            <p:cNvSpPr>
              <a:spLocks noChangeArrowheads="1"/>
            </p:cNvSpPr>
            <p:nvPr/>
          </p:nvSpPr>
          <p:spPr bwMode="auto">
            <a:xfrm>
              <a:off x="1104" y="3348"/>
              <a:ext cx="1008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65" name="Rectangle 76"/>
            <p:cNvSpPr>
              <a:spLocks noChangeArrowheads="1"/>
            </p:cNvSpPr>
            <p:nvPr/>
          </p:nvSpPr>
          <p:spPr bwMode="auto">
            <a:xfrm>
              <a:off x="4711" y="3153"/>
              <a:ext cx="713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66" name="Rectangle 75"/>
            <p:cNvSpPr>
              <a:spLocks noChangeArrowheads="1"/>
            </p:cNvSpPr>
            <p:nvPr/>
          </p:nvSpPr>
          <p:spPr bwMode="auto">
            <a:xfrm>
              <a:off x="4032" y="3153"/>
              <a:ext cx="679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67" name="Rectangle 74"/>
            <p:cNvSpPr>
              <a:spLocks noChangeArrowheads="1"/>
            </p:cNvSpPr>
            <p:nvPr/>
          </p:nvSpPr>
          <p:spPr bwMode="auto">
            <a:xfrm>
              <a:off x="3360" y="3153"/>
              <a:ext cx="672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68" name="Rectangle 73"/>
            <p:cNvSpPr>
              <a:spLocks noChangeArrowheads="1"/>
            </p:cNvSpPr>
            <p:nvPr/>
          </p:nvSpPr>
          <p:spPr bwMode="auto">
            <a:xfrm>
              <a:off x="2688" y="3153"/>
              <a:ext cx="672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69" name="Rectangle 72"/>
            <p:cNvSpPr>
              <a:spLocks noChangeArrowheads="1"/>
            </p:cNvSpPr>
            <p:nvPr/>
          </p:nvSpPr>
          <p:spPr bwMode="auto">
            <a:xfrm>
              <a:off x="2112" y="3153"/>
              <a:ext cx="576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70" name="Rectangle 71"/>
            <p:cNvSpPr>
              <a:spLocks noChangeArrowheads="1"/>
            </p:cNvSpPr>
            <p:nvPr/>
          </p:nvSpPr>
          <p:spPr bwMode="auto">
            <a:xfrm>
              <a:off x="1104" y="3153"/>
              <a:ext cx="1008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71" name="Rectangle 69"/>
            <p:cNvSpPr>
              <a:spLocks noChangeArrowheads="1"/>
            </p:cNvSpPr>
            <p:nvPr/>
          </p:nvSpPr>
          <p:spPr bwMode="auto">
            <a:xfrm>
              <a:off x="4711" y="2958"/>
              <a:ext cx="713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72" name="Rectangle 68"/>
            <p:cNvSpPr>
              <a:spLocks noChangeArrowheads="1"/>
            </p:cNvSpPr>
            <p:nvPr/>
          </p:nvSpPr>
          <p:spPr bwMode="auto">
            <a:xfrm>
              <a:off x="4032" y="2958"/>
              <a:ext cx="679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73" name="Rectangle 67"/>
            <p:cNvSpPr>
              <a:spLocks noChangeArrowheads="1"/>
            </p:cNvSpPr>
            <p:nvPr/>
          </p:nvSpPr>
          <p:spPr bwMode="auto">
            <a:xfrm>
              <a:off x="3360" y="2958"/>
              <a:ext cx="672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74" name="Rectangle 66"/>
            <p:cNvSpPr>
              <a:spLocks noChangeArrowheads="1"/>
            </p:cNvSpPr>
            <p:nvPr/>
          </p:nvSpPr>
          <p:spPr bwMode="auto">
            <a:xfrm>
              <a:off x="2688" y="2958"/>
              <a:ext cx="672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75" name="Rectangle 65"/>
            <p:cNvSpPr>
              <a:spLocks noChangeArrowheads="1"/>
            </p:cNvSpPr>
            <p:nvPr/>
          </p:nvSpPr>
          <p:spPr bwMode="auto">
            <a:xfrm>
              <a:off x="2112" y="2958"/>
              <a:ext cx="576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76" name="Rectangle 64"/>
            <p:cNvSpPr>
              <a:spLocks noChangeArrowheads="1"/>
            </p:cNvSpPr>
            <p:nvPr/>
          </p:nvSpPr>
          <p:spPr bwMode="auto">
            <a:xfrm>
              <a:off x="1104" y="2958"/>
              <a:ext cx="1008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627" name="Group 501"/>
          <p:cNvGrpSpPr>
            <a:grpSpLocks/>
          </p:cNvGrpSpPr>
          <p:nvPr/>
        </p:nvGrpSpPr>
        <p:grpSpPr bwMode="auto">
          <a:xfrm>
            <a:off x="2457450" y="2521744"/>
            <a:ext cx="5143500" cy="1625204"/>
            <a:chOff x="1104" y="1398"/>
            <a:chExt cx="4320" cy="1365"/>
          </a:xfrm>
        </p:grpSpPr>
        <p:sp>
          <p:nvSpPr>
            <p:cNvPr id="26793" name="Rectangle 55"/>
            <p:cNvSpPr>
              <a:spLocks noChangeArrowheads="1"/>
            </p:cNvSpPr>
            <p:nvPr/>
          </p:nvSpPr>
          <p:spPr bwMode="auto">
            <a:xfrm>
              <a:off x="4711" y="2568"/>
              <a:ext cx="713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794" name="Rectangle 54"/>
            <p:cNvSpPr>
              <a:spLocks noChangeArrowheads="1"/>
            </p:cNvSpPr>
            <p:nvPr/>
          </p:nvSpPr>
          <p:spPr bwMode="auto">
            <a:xfrm>
              <a:off x="4032" y="2568"/>
              <a:ext cx="679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795" name="Rectangle 53"/>
            <p:cNvSpPr>
              <a:spLocks noChangeArrowheads="1"/>
            </p:cNvSpPr>
            <p:nvPr/>
          </p:nvSpPr>
          <p:spPr bwMode="auto">
            <a:xfrm>
              <a:off x="3360" y="2568"/>
              <a:ext cx="672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796" name="Rectangle 52"/>
            <p:cNvSpPr>
              <a:spLocks noChangeArrowheads="1"/>
            </p:cNvSpPr>
            <p:nvPr/>
          </p:nvSpPr>
          <p:spPr bwMode="auto">
            <a:xfrm>
              <a:off x="2688" y="2568"/>
              <a:ext cx="672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797" name="Rectangle 51"/>
            <p:cNvSpPr>
              <a:spLocks noChangeArrowheads="1"/>
            </p:cNvSpPr>
            <p:nvPr/>
          </p:nvSpPr>
          <p:spPr bwMode="auto">
            <a:xfrm>
              <a:off x="2112" y="2568"/>
              <a:ext cx="576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798" name="Rectangle 50"/>
            <p:cNvSpPr>
              <a:spLocks noChangeArrowheads="1"/>
            </p:cNvSpPr>
            <p:nvPr/>
          </p:nvSpPr>
          <p:spPr bwMode="auto">
            <a:xfrm>
              <a:off x="1104" y="2568"/>
              <a:ext cx="1008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799" name="Rectangle 48"/>
            <p:cNvSpPr>
              <a:spLocks noChangeArrowheads="1"/>
            </p:cNvSpPr>
            <p:nvPr/>
          </p:nvSpPr>
          <p:spPr bwMode="auto">
            <a:xfrm>
              <a:off x="4711" y="2373"/>
              <a:ext cx="713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350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26800" name="Rectangle 47"/>
            <p:cNvSpPr>
              <a:spLocks noChangeArrowheads="1"/>
            </p:cNvSpPr>
            <p:nvPr/>
          </p:nvSpPr>
          <p:spPr bwMode="auto">
            <a:xfrm>
              <a:off x="4032" y="2373"/>
              <a:ext cx="679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01" name="Rectangle 46"/>
            <p:cNvSpPr>
              <a:spLocks noChangeArrowheads="1"/>
            </p:cNvSpPr>
            <p:nvPr/>
          </p:nvSpPr>
          <p:spPr bwMode="auto">
            <a:xfrm>
              <a:off x="3360" y="2373"/>
              <a:ext cx="672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02" name="Rectangle 45"/>
            <p:cNvSpPr>
              <a:spLocks noChangeArrowheads="1"/>
            </p:cNvSpPr>
            <p:nvPr/>
          </p:nvSpPr>
          <p:spPr bwMode="auto">
            <a:xfrm>
              <a:off x="2688" y="2373"/>
              <a:ext cx="672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03" name="Rectangle 44"/>
            <p:cNvSpPr>
              <a:spLocks noChangeArrowheads="1"/>
            </p:cNvSpPr>
            <p:nvPr/>
          </p:nvSpPr>
          <p:spPr bwMode="auto">
            <a:xfrm>
              <a:off x="2112" y="2373"/>
              <a:ext cx="576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04" name="Rectangle 43"/>
            <p:cNvSpPr>
              <a:spLocks noChangeArrowheads="1"/>
            </p:cNvSpPr>
            <p:nvPr/>
          </p:nvSpPr>
          <p:spPr bwMode="auto">
            <a:xfrm>
              <a:off x="1104" y="2373"/>
              <a:ext cx="1008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05" name="Rectangle 41"/>
            <p:cNvSpPr>
              <a:spLocks noChangeArrowheads="1"/>
            </p:cNvSpPr>
            <p:nvPr/>
          </p:nvSpPr>
          <p:spPr bwMode="auto">
            <a:xfrm>
              <a:off x="4711" y="2178"/>
              <a:ext cx="713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06" name="Rectangle 40"/>
            <p:cNvSpPr>
              <a:spLocks noChangeArrowheads="1"/>
            </p:cNvSpPr>
            <p:nvPr/>
          </p:nvSpPr>
          <p:spPr bwMode="auto">
            <a:xfrm>
              <a:off x="4032" y="2178"/>
              <a:ext cx="679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07" name="Rectangle 39"/>
            <p:cNvSpPr>
              <a:spLocks noChangeArrowheads="1"/>
            </p:cNvSpPr>
            <p:nvPr/>
          </p:nvSpPr>
          <p:spPr bwMode="auto">
            <a:xfrm>
              <a:off x="3360" y="2178"/>
              <a:ext cx="672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08" name="Rectangle 38"/>
            <p:cNvSpPr>
              <a:spLocks noChangeArrowheads="1"/>
            </p:cNvSpPr>
            <p:nvPr/>
          </p:nvSpPr>
          <p:spPr bwMode="auto">
            <a:xfrm>
              <a:off x="2688" y="2178"/>
              <a:ext cx="672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09" name="Rectangle 37"/>
            <p:cNvSpPr>
              <a:spLocks noChangeArrowheads="1"/>
            </p:cNvSpPr>
            <p:nvPr/>
          </p:nvSpPr>
          <p:spPr bwMode="auto">
            <a:xfrm>
              <a:off x="2112" y="2178"/>
              <a:ext cx="576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10" name="Rectangle 36"/>
            <p:cNvSpPr>
              <a:spLocks noChangeArrowheads="1"/>
            </p:cNvSpPr>
            <p:nvPr/>
          </p:nvSpPr>
          <p:spPr bwMode="auto">
            <a:xfrm>
              <a:off x="1104" y="2178"/>
              <a:ext cx="1008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11" name="Rectangle 32"/>
            <p:cNvSpPr>
              <a:spLocks noChangeArrowheads="1"/>
            </p:cNvSpPr>
            <p:nvPr/>
          </p:nvSpPr>
          <p:spPr bwMode="auto">
            <a:xfrm>
              <a:off x="3360" y="1983"/>
              <a:ext cx="672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12" name="Rectangle 31"/>
            <p:cNvSpPr>
              <a:spLocks noChangeArrowheads="1"/>
            </p:cNvSpPr>
            <p:nvPr/>
          </p:nvSpPr>
          <p:spPr bwMode="auto">
            <a:xfrm>
              <a:off x="2688" y="1983"/>
              <a:ext cx="672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13" name="Rectangle 30"/>
            <p:cNvSpPr>
              <a:spLocks noChangeArrowheads="1"/>
            </p:cNvSpPr>
            <p:nvPr/>
          </p:nvSpPr>
          <p:spPr bwMode="auto">
            <a:xfrm>
              <a:off x="2112" y="1983"/>
              <a:ext cx="576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14" name="Rectangle 29"/>
            <p:cNvSpPr>
              <a:spLocks noChangeArrowheads="1"/>
            </p:cNvSpPr>
            <p:nvPr/>
          </p:nvSpPr>
          <p:spPr bwMode="auto">
            <a:xfrm>
              <a:off x="1104" y="1983"/>
              <a:ext cx="1008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15" name="Rectangle 25"/>
            <p:cNvSpPr>
              <a:spLocks noChangeArrowheads="1"/>
            </p:cNvSpPr>
            <p:nvPr/>
          </p:nvSpPr>
          <p:spPr bwMode="auto">
            <a:xfrm>
              <a:off x="3360" y="1788"/>
              <a:ext cx="672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16" name="Rectangle 24"/>
            <p:cNvSpPr>
              <a:spLocks noChangeArrowheads="1"/>
            </p:cNvSpPr>
            <p:nvPr/>
          </p:nvSpPr>
          <p:spPr bwMode="auto">
            <a:xfrm>
              <a:off x="2688" y="1788"/>
              <a:ext cx="672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17" name="Rectangle 23"/>
            <p:cNvSpPr>
              <a:spLocks noChangeArrowheads="1"/>
            </p:cNvSpPr>
            <p:nvPr/>
          </p:nvSpPr>
          <p:spPr bwMode="auto">
            <a:xfrm>
              <a:off x="2112" y="1788"/>
              <a:ext cx="576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18" name="Rectangle 22"/>
            <p:cNvSpPr>
              <a:spLocks noChangeArrowheads="1"/>
            </p:cNvSpPr>
            <p:nvPr/>
          </p:nvSpPr>
          <p:spPr bwMode="auto">
            <a:xfrm>
              <a:off x="1104" y="1788"/>
              <a:ext cx="1008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19" name="Rectangle 33"/>
            <p:cNvSpPr>
              <a:spLocks noChangeArrowheads="1"/>
            </p:cNvSpPr>
            <p:nvPr/>
          </p:nvSpPr>
          <p:spPr bwMode="auto">
            <a:xfrm>
              <a:off x="4032" y="1983"/>
              <a:ext cx="679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20" name="Rectangle 26"/>
            <p:cNvSpPr>
              <a:spLocks noChangeArrowheads="1"/>
            </p:cNvSpPr>
            <p:nvPr/>
          </p:nvSpPr>
          <p:spPr bwMode="auto">
            <a:xfrm>
              <a:off x="4032" y="1788"/>
              <a:ext cx="679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21" name="Rectangle 34"/>
            <p:cNvSpPr>
              <a:spLocks noChangeArrowheads="1"/>
            </p:cNvSpPr>
            <p:nvPr/>
          </p:nvSpPr>
          <p:spPr bwMode="auto">
            <a:xfrm>
              <a:off x="4711" y="1983"/>
              <a:ext cx="713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22" name="Rectangle 27"/>
            <p:cNvSpPr>
              <a:spLocks noChangeArrowheads="1"/>
            </p:cNvSpPr>
            <p:nvPr/>
          </p:nvSpPr>
          <p:spPr bwMode="auto">
            <a:xfrm>
              <a:off x="4711" y="1788"/>
              <a:ext cx="713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23" name="Rectangle 20"/>
            <p:cNvSpPr>
              <a:spLocks noChangeArrowheads="1"/>
            </p:cNvSpPr>
            <p:nvPr/>
          </p:nvSpPr>
          <p:spPr bwMode="auto">
            <a:xfrm>
              <a:off x="4711" y="1593"/>
              <a:ext cx="713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24" name="Rectangle 19"/>
            <p:cNvSpPr>
              <a:spLocks noChangeArrowheads="1"/>
            </p:cNvSpPr>
            <p:nvPr/>
          </p:nvSpPr>
          <p:spPr bwMode="auto">
            <a:xfrm>
              <a:off x="4032" y="1593"/>
              <a:ext cx="679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25" name="Rectangle 18"/>
            <p:cNvSpPr>
              <a:spLocks noChangeArrowheads="1"/>
            </p:cNvSpPr>
            <p:nvPr/>
          </p:nvSpPr>
          <p:spPr bwMode="auto">
            <a:xfrm>
              <a:off x="3360" y="1593"/>
              <a:ext cx="672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26" name="Rectangle 17"/>
            <p:cNvSpPr>
              <a:spLocks noChangeArrowheads="1"/>
            </p:cNvSpPr>
            <p:nvPr/>
          </p:nvSpPr>
          <p:spPr bwMode="auto">
            <a:xfrm>
              <a:off x="2688" y="1593"/>
              <a:ext cx="672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27" name="Rectangle 16"/>
            <p:cNvSpPr>
              <a:spLocks noChangeArrowheads="1"/>
            </p:cNvSpPr>
            <p:nvPr/>
          </p:nvSpPr>
          <p:spPr bwMode="auto">
            <a:xfrm>
              <a:off x="2112" y="1593"/>
              <a:ext cx="576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28" name="Rectangle 15"/>
            <p:cNvSpPr>
              <a:spLocks noChangeArrowheads="1"/>
            </p:cNvSpPr>
            <p:nvPr/>
          </p:nvSpPr>
          <p:spPr bwMode="auto">
            <a:xfrm>
              <a:off x="1104" y="1593"/>
              <a:ext cx="1008" cy="195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29" name="Rectangle 8"/>
            <p:cNvSpPr>
              <a:spLocks noChangeArrowheads="1"/>
            </p:cNvSpPr>
            <p:nvPr/>
          </p:nvSpPr>
          <p:spPr bwMode="auto">
            <a:xfrm>
              <a:off x="1104" y="1398"/>
              <a:ext cx="1008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30" name="Rectangle 9"/>
            <p:cNvSpPr>
              <a:spLocks noChangeArrowheads="1"/>
            </p:cNvSpPr>
            <p:nvPr/>
          </p:nvSpPr>
          <p:spPr bwMode="auto">
            <a:xfrm>
              <a:off x="2112" y="1398"/>
              <a:ext cx="576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31" name="Rectangle 10"/>
            <p:cNvSpPr>
              <a:spLocks noChangeArrowheads="1"/>
            </p:cNvSpPr>
            <p:nvPr/>
          </p:nvSpPr>
          <p:spPr bwMode="auto">
            <a:xfrm>
              <a:off x="2688" y="1398"/>
              <a:ext cx="672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32" name="Rectangle 11"/>
            <p:cNvSpPr>
              <a:spLocks noChangeArrowheads="1"/>
            </p:cNvSpPr>
            <p:nvPr/>
          </p:nvSpPr>
          <p:spPr bwMode="auto">
            <a:xfrm>
              <a:off x="3360" y="1398"/>
              <a:ext cx="672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33" name="Rectangle 12"/>
            <p:cNvSpPr>
              <a:spLocks noChangeArrowheads="1"/>
            </p:cNvSpPr>
            <p:nvPr/>
          </p:nvSpPr>
          <p:spPr bwMode="auto">
            <a:xfrm>
              <a:off x="4032" y="1398"/>
              <a:ext cx="679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  <p:sp>
          <p:nvSpPr>
            <p:cNvPr id="26834" name="Rectangle 13"/>
            <p:cNvSpPr>
              <a:spLocks noChangeArrowheads="1"/>
            </p:cNvSpPr>
            <p:nvPr/>
          </p:nvSpPr>
          <p:spPr bwMode="auto">
            <a:xfrm>
              <a:off x="4711" y="1398"/>
              <a:ext cx="713" cy="195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35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endParaRPr>
            </a:p>
          </p:txBody>
        </p:sp>
      </p:grpSp>
      <p:sp>
        <p:nvSpPr>
          <p:cNvPr id="587250" name="Rectangle 498"/>
          <p:cNvSpPr>
            <a:spLocks noChangeArrowheads="1"/>
          </p:cNvSpPr>
          <p:nvPr/>
        </p:nvSpPr>
        <p:spPr bwMode="auto">
          <a:xfrm>
            <a:off x="2457450" y="2514600"/>
            <a:ext cx="5143500" cy="325755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 sz="1500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29" name="Line 129"/>
          <p:cNvSpPr>
            <a:spLocks noChangeShapeType="1"/>
          </p:cNvSpPr>
          <p:nvPr/>
        </p:nvSpPr>
        <p:spPr bwMode="auto">
          <a:xfrm>
            <a:off x="2457450" y="2753916"/>
            <a:ext cx="514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30" name="Line 130"/>
          <p:cNvSpPr>
            <a:spLocks noChangeShapeType="1"/>
          </p:cNvSpPr>
          <p:nvPr/>
        </p:nvSpPr>
        <p:spPr bwMode="auto">
          <a:xfrm>
            <a:off x="2457450" y="2986088"/>
            <a:ext cx="514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31" name="Line 136"/>
          <p:cNvSpPr>
            <a:spLocks noChangeShapeType="1"/>
          </p:cNvSpPr>
          <p:nvPr/>
        </p:nvSpPr>
        <p:spPr bwMode="auto">
          <a:xfrm>
            <a:off x="2457450" y="4379119"/>
            <a:ext cx="514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32" name="Rectangle 146"/>
          <p:cNvSpPr>
            <a:spLocks noChangeArrowheads="1"/>
          </p:cNvSpPr>
          <p:nvPr/>
        </p:nvSpPr>
        <p:spPr bwMode="auto">
          <a:xfrm>
            <a:off x="2457450" y="2275285"/>
            <a:ext cx="1200150" cy="246459"/>
          </a:xfrm>
          <a:prstGeom prst="rect">
            <a:avLst/>
          </a:prstGeom>
          <a:solidFill>
            <a:srgbClr val="53FB2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FontTx/>
              <a:buNone/>
            </a:pPr>
            <a:r>
              <a:rPr lang="en-US" alt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Quantum</a:t>
            </a:r>
          </a:p>
        </p:txBody>
      </p:sp>
      <p:sp>
        <p:nvSpPr>
          <p:cNvPr id="26633" name="Rectangle 144"/>
          <p:cNvSpPr>
            <a:spLocks noChangeArrowheads="1"/>
          </p:cNvSpPr>
          <p:nvPr/>
        </p:nvSpPr>
        <p:spPr bwMode="auto">
          <a:xfrm>
            <a:off x="1428750" y="2275285"/>
            <a:ext cx="1028700" cy="246459"/>
          </a:xfrm>
          <a:prstGeom prst="rect">
            <a:avLst/>
          </a:prstGeom>
          <a:solidFill>
            <a:srgbClr val="53FB2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FontTx/>
              <a:buNone/>
            </a:pPr>
            <a:endParaRPr lang="en-US" altLang="en-US" sz="1350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34" name="Rectangle 56"/>
          <p:cNvSpPr>
            <a:spLocks noChangeArrowheads="1"/>
          </p:cNvSpPr>
          <p:nvPr/>
        </p:nvSpPr>
        <p:spPr bwMode="auto">
          <a:xfrm>
            <a:off x="1428750" y="4146948"/>
            <a:ext cx="1028700" cy="1625203"/>
          </a:xfrm>
          <a:prstGeom prst="rect">
            <a:avLst/>
          </a:prstGeom>
          <a:solidFill>
            <a:srgbClr val="53FB2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FontTx/>
              <a:buNone/>
            </a:pPr>
            <a:r>
              <a:rPr lang="en-US" altLang="en-US" sz="135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Completion</a:t>
            </a:r>
          </a:p>
          <a:p>
            <a:pPr>
              <a:buFontTx/>
              <a:buNone/>
            </a:pPr>
            <a:r>
              <a:rPr lang="en-US" altLang="en-US" sz="135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Time</a:t>
            </a:r>
          </a:p>
        </p:txBody>
      </p:sp>
      <p:sp>
        <p:nvSpPr>
          <p:cNvPr id="26635" name="Rectangle 7"/>
          <p:cNvSpPr>
            <a:spLocks noChangeArrowheads="1"/>
          </p:cNvSpPr>
          <p:nvPr/>
        </p:nvSpPr>
        <p:spPr bwMode="auto">
          <a:xfrm>
            <a:off x="1428750" y="2521744"/>
            <a:ext cx="1028700" cy="1625204"/>
          </a:xfrm>
          <a:prstGeom prst="rect">
            <a:avLst/>
          </a:prstGeom>
          <a:solidFill>
            <a:srgbClr val="53FB2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FontTx/>
              <a:buNone/>
            </a:pPr>
            <a:r>
              <a:rPr lang="en-US" alt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Wait</a:t>
            </a:r>
          </a:p>
          <a:p>
            <a:pPr>
              <a:buFontTx/>
              <a:buNone/>
            </a:pPr>
            <a:r>
              <a:rPr lang="en-US" altLang="en-US" sz="1500" b="0" dirty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Time</a:t>
            </a:r>
          </a:p>
        </p:txBody>
      </p:sp>
      <p:sp>
        <p:nvSpPr>
          <p:cNvPr id="26636" name="Rectangle 156"/>
          <p:cNvSpPr>
            <a:spLocks noChangeArrowheads="1"/>
          </p:cNvSpPr>
          <p:nvPr/>
        </p:nvSpPr>
        <p:spPr bwMode="auto">
          <a:xfrm>
            <a:off x="6752036" y="2275285"/>
            <a:ext cx="848915" cy="246459"/>
          </a:xfrm>
          <a:prstGeom prst="rect">
            <a:avLst/>
          </a:prstGeom>
          <a:solidFill>
            <a:srgbClr val="53FB2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FontTx/>
              <a:buNone/>
            </a:pPr>
            <a:r>
              <a:rPr lang="en-US" altLang="en-US" sz="150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Average</a:t>
            </a:r>
          </a:p>
        </p:txBody>
      </p:sp>
      <p:sp>
        <p:nvSpPr>
          <p:cNvPr id="26637" name="Rectangle 154"/>
          <p:cNvSpPr>
            <a:spLocks noChangeArrowheads="1"/>
          </p:cNvSpPr>
          <p:nvPr/>
        </p:nvSpPr>
        <p:spPr bwMode="auto">
          <a:xfrm>
            <a:off x="5943601" y="2275285"/>
            <a:ext cx="808435" cy="246459"/>
          </a:xfrm>
          <a:prstGeom prst="rect">
            <a:avLst/>
          </a:prstGeom>
          <a:solidFill>
            <a:srgbClr val="53FB2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FontTx/>
              <a:buNone/>
            </a:pPr>
            <a:r>
              <a:rPr lang="en-US" altLang="en-US" sz="150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P</a:t>
            </a:r>
            <a:r>
              <a:rPr lang="en-US" altLang="en-US" sz="1500" b="0" baseline="-2500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4</a:t>
            </a:r>
            <a:endParaRPr lang="en-US" altLang="en-US" sz="1500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38" name="Rectangle 152"/>
          <p:cNvSpPr>
            <a:spLocks noChangeArrowheads="1"/>
          </p:cNvSpPr>
          <p:nvPr/>
        </p:nvSpPr>
        <p:spPr bwMode="auto">
          <a:xfrm>
            <a:off x="5143500" y="2275285"/>
            <a:ext cx="800100" cy="246459"/>
          </a:xfrm>
          <a:prstGeom prst="rect">
            <a:avLst/>
          </a:prstGeom>
          <a:solidFill>
            <a:srgbClr val="53FB2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FontTx/>
              <a:buNone/>
            </a:pPr>
            <a:r>
              <a:rPr lang="en-US" altLang="en-US" sz="150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P</a:t>
            </a:r>
            <a:r>
              <a:rPr lang="en-US" altLang="en-US" sz="1500" b="0" baseline="-2500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3</a:t>
            </a:r>
            <a:endParaRPr lang="en-US" altLang="en-US" sz="1500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39" name="Rectangle 150"/>
          <p:cNvSpPr>
            <a:spLocks noChangeArrowheads="1"/>
          </p:cNvSpPr>
          <p:nvPr/>
        </p:nvSpPr>
        <p:spPr bwMode="auto">
          <a:xfrm>
            <a:off x="4343400" y="2275285"/>
            <a:ext cx="800100" cy="246459"/>
          </a:xfrm>
          <a:prstGeom prst="rect">
            <a:avLst/>
          </a:prstGeom>
          <a:solidFill>
            <a:srgbClr val="53FB2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FontTx/>
              <a:buNone/>
            </a:pPr>
            <a:r>
              <a:rPr lang="en-US" altLang="en-US" sz="150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P</a:t>
            </a:r>
            <a:r>
              <a:rPr lang="en-US" altLang="en-US" sz="1500" b="0" baseline="-2500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2</a:t>
            </a:r>
            <a:endParaRPr lang="en-US" altLang="en-US" sz="1500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40" name="Rectangle 148"/>
          <p:cNvSpPr>
            <a:spLocks noChangeArrowheads="1"/>
          </p:cNvSpPr>
          <p:nvPr/>
        </p:nvSpPr>
        <p:spPr bwMode="auto">
          <a:xfrm>
            <a:off x="3657600" y="2275285"/>
            <a:ext cx="685800" cy="246459"/>
          </a:xfrm>
          <a:prstGeom prst="rect">
            <a:avLst/>
          </a:prstGeom>
          <a:solidFill>
            <a:srgbClr val="53FB2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FontTx/>
              <a:buNone/>
            </a:pPr>
            <a:r>
              <a:rPr lang="en-US" altLang="en-US" sz="1500" b="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P</a:t>
            </a:r>
            <a:r>
              <a:rPr lang="en-US" altLang="en-US" sz="1500" b="0" baseline="-25000"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rPr>
              <a:t>1</a:t>
            </a:r>
            <a:endParaRPr lang="en-US" altLang="en-US" sz="1500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41" name="Line 105"/>
          <p:cNvSpPr>
            <a:spLocks noChangeShapeType="1"/>
          </p:cNvSpPr>
          <p:nvPr/>
        </p:nvSpPr>
        <p:spPr bwMode="auto">
          <a:xfrm>
            <a:off x="1428750" y="2275285"/>
            <a:ext cx="61722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42" name="Line 141"/>
          <p:cNvSpPr>
            <a:spLocks noChangeShapeType="1"/>
          </p:cNvSpPr>
          <p:nvPr/>
        </p:nvSpPr>
        <p:spPr bwMode="auto">
          <a:xfrm>
            <a:off x="2457450" y="5539979"/>
            <a:ext cx="514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43" name="Line 140"/>
          <p:cNvSpPr>
            <a:spLocks noChangeShapeType="1"/>
          </p:cNvSpPr>
          <p:nvPr/>
        </p:nvSpPr>
        <p:spPr bwMode="auto">
          <a:xfrm>
            <a:off x="2457450" y="5307806"/>
            <a:ext cx="514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44" name="Line 139"/>
          <p:cNvSpPr>
            <a:spLocks noChangeShapeType="1"/>
          </p:cNvSpPr>
          <p:nvPr/>
        </p:nvSpPr>
        <p:spPr bwMode="auto">
          <a:xfrm>
            <a:off x="2457450" y="5075635"/>
            <a:ext cx="514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45" name="Line 138"/>
          <p:cNvSpPr>
            <a:spLocks noChangeShapeType="1"/>
          </p:cNvSpPr>
          <p:nvPr/>
        </p:nvSpPr>
        <p:spPr bwMode="auto">
          <a:xfrm>
            <a:off x="2457450" y="4843463"/>
            <a:ext cx="514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46" name="Line 137"/>
          <p:cNvSpPr>
            <a:spLocks noChangeShapeType="1"/>
          </p:cNvSpPr>
          <p:nvPr/>
        </p:nvSpPr>
        <p:spPr bwMode="auto">
          <a:xfrm>
            <a:off x="2457450" y="4611291"/>
            <a:ext cx="514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47" name="Line 134"/>
          <p:cNvSpPr>
            <a:spLocks noChangeShapeType="1"/>
          </p:cNvSpPr>
          <p:nvPr/>
        </p:nvSpPr>
        <p:spPr bwMode="auto">
          <a:xfrm>
            <a:off x="2457450" y="3914775"/>
            <a:ext cx="514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48" name="Line 133"/>
          <p:cNvSpPr>
            <a:spLocks noChangeShapeType="1"/>
          </p:cNvSpPr>
          <p:nvPr/>
        </p:nvSpPr>
        <p:spPr bwMode="auto">
          <a:xfrm>
            <a:off x="2457450" y="3682604"/>
            <a:ext cx="514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49" name="Line 132"/>
          <p:cNvSpPr>
            <a:spLocks noChangeShapeType="1"/>
          </p:cNvSpPr>
          <p:nvPr/>
        </p:nvSpPr>
        <p:spPr bwMode="auto">
          <a:xfrm>
            <a:off x="2457450" y="3450431"/>
            <a:ext cx="514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50" name="Line 131"/>
          <p:cNvSpPr>
            <a:spLocks noChangeShapeType="1"/>
          </p:cNvSpPr>
          <p:nvPr/>
        </p:nvSpPr>
        <p:spPr bwMode="auto">
          <a:xfrm>
            <a:off x="2457450" y="3218260"/>
            <a:ext cx="514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51" name="Line 119"/>
          <p:cNvSpPr>
            <a:spLocks noChangeShapeType="1"/>
          </p:cNvSpPr>
          <p:nvPr/>
        </p:nvSpPr>
        <p:spPr bwMode="auto">
          <a:xfrm>
            <a:off x="1428750" y="5772150"/>
            <a:ext cx="61722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52" name="Line 122"/>
          <p:cNvSpPr>
            <a:spLocks noChangeShapeType="1"/>
          </p:cNvSpPr>
          <p:nvPr/>
        </p:nvSpPr>
        <p:spPr bwMode="auto">
          <a:xfrm>
            <a:off x="3657600" y="2275286"/>
            <a:ext cx="0" cy="34968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53" name="Line 123"/>
          <p:cNvSpPr>
            <a:spLocks noChangeShapeType="1"/>
          </p:cNvSpPr>
          <p:nvPr/>
        </p:nvSpPr>
        <p:spPr bwMode="auto">
          <a:xfrm>
            <a:off x="4343400" y="2275286"/>
            <a:ext cx="0" cy="34968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54" name="Line 124"/>
          <p:cNvSpPr>
            <a:spLocks noChangeShapeType="1"/>
          </p:cNvSpPr>
          <p:nvPr/>
        </p:nvSpPr>
        <p:spPr bwMode="auto">
          <a:xfrm>
            <a:off x="5143500" y="2275286"/>
            <a:ext cx="0" cy="34968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55" name="Line 125"/>
          <p:cNvSpPr>
            <a:spLocks noChangeShapeType="1"/>
          </p:cNvSpPr>
          <p:nvPr/>
        </p:nvSpPr>
        <p:spPr bwMode="auto">
          <a:xfrm>
            <a:off x="5943600" y="2275286"/>
            <a:ext cx="0" cy="34968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56" name="Line 126"/>
          <p:cNvSpPr>
            <a:spLocks noChangeShapeType="1"/>
          </p:cNvSpPr>
          <p:nvPr/>
        </p:nvSpPr>
        <p:spPr bwMode="auto">
          <a:xfrm>
            <a:off x="6752035" y="2275286"/>
            <a:ext cx="0" cy="34968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57" name="Line 127"/>
          <p:cNvSpPr>
            <a:spLocks noChangeShapeType="1"/>
          </p:cNvSpPr>
          <p:nvPr/>
        </p:nvSpPr>
        <p:spPr bwMode="auto">
          <a:xfrm>
            <a:off x="7600950" y="2275286"/>
            <a:ext cx="0" cy="349686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58" name="Line 120"/>
          <p:cNvSpPr>
            <a:spLocks noChangeShapeType="1"/>
          </p:cNvSpPr>
          <p:nvPr/>
        </p:nvSpPr>
        <p:spPr bwMode="auto">
          <a:xfrm>
            <a:off x="1428750" y="2275286"/>
            <a:ext cx="0" cy="349686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59" name="Line 121"/>
          <p:cNvSpPr>
            <a:spLocks noChangeShapeType="1"/>
          </p:cNvSpPr>
          <p:nvPr/>
        </p:nvSpPr>
        <p:spPr bwMode="auto">
          <a:xfrm>
            <a:off x="2457450" y="2275286"/>
            <a:ext cx="0" cy="349686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60" name="Rectangle 5"/>
          <p:cNvSpPr>
            <a:spLocks noGrp="1" noChangeArrowheads="1"/>
          </p:cNvSpPr>
          <p:nvPr>
            <p:ph type="title"/>
          </p:nvPr>
        </p:nvSpPr>
        <p:spPr>
          <a:xfrm>
            <a:off x="562290" y="227975"/>
            <a:ext cx="7905119" cy="40005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Earlier Example with Different Time Quantum</a:t>
            </a:r>
          </a:p>
        </p:txBody>
      </p:sp>
      <p:grpSp>
        <p:nvGrpSpPr>
          <p:cNvPr id="26661" name="Group 196"/>
          <p:cNvGrpSpPr>
            <a:grpSpLocks/>
          </p:cNvGrpSpPr>
          <p:nvPr/>
        </p:nvGrpSpPr>
        <p:grpSpPr bwMode="auto">
          <a:xfrm>
            <a:off x="1859757" y="1485902"/>
            <a:ext cx="5537596" cy="744141"/>
            <a:chOff x="650" y="624"/>
            <a:chExt cx="4651" cy="625"/>
          </a:xfrm>
        </p:grpSpPr>
        <p:grpSp>
          <p:nvGrpSpPr>
            <p:cNvPr id="26782" name="Group 197"/>
            <p:cNvGrpSpPr>
              <a:grpSpLocks/>
            </p:cNvGrpSpPr>
            <p:nvPr/>
          </p:nvGrpSpPr>
          <p:grpSpPr bwMode="auto">
            <a:xfrm>
              <a:off x="1468" y="624"/>
              <a:ext cx="3833" cy="625"/>
              <a:chOff x="1248" y="624"/>
              <a:chExt cx="3833" cy="625"/>
            </a:xfrm>
          </p:grpSpPr>
          <p:sp>
            <p:nvSpPr>
              <p:cNvPr id="26784" name="Rectangle 198"/>
              <p:cNvSpPr>
                <a:spLocks noChangeArrowheads="1"/>
              </p:cNvSpPr>
              <p:nvPr/>
            </p:nvSpPr>
            <p:spPr bwMode="auto">
              <a:xfrm>
                <a:off x="1344" y="624"/>
                <a:ext cx="288" cy="384"/>
              </a:xfrm>
              <a:prstGeom prst="rect">
                <a:avLst/>
              </a:prstGeom>
              <a:solidFill>
                <a:srgbClr val="DFE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5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en-US" altLang="en-US" sz="1500" b="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endParaRPr lang="en-US" altLang="en-US" sz="15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5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[8]</a:t>
                </a:r>
              </a:p>
            </p:txBody>
          </p:sp>
          <p:sp>
            <p:nvSpPr>
              <p:cNvPr id="26785" name="Rectangle 199"/>
              <p:cNvSpPr>
                <a:spLocks noChangeArrowheads="1"/>
              </p:cNvSpPr>
              <p:nvPr/>
            </p:nvSpPr>
            <p:spPr bwMode="auto">
              <a:xfrm>
                <a:off x="1632" y="624"/>
                <a:ext cx="778" cy="384"/>
              </a:xfrm>
              <a:prstGeom prst="rect">
                <a:avLst/>
              </a:prstGeom>
              <a:solidFill>
                <a:srgbClr val="DFE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500" b="0"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en-US" altLang="en-US" sz="1500" b="0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endParaRPr lang="en-US" altLang="en-US" sz="1500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500" b="0">
                    <a:latin typeface="Calibri" panose="020F0502020204030204" pitchFamily="34" charset="0"/>
                    <a:cs typeface="Calibri" panose="020F0502020204030204" pitchFamily="34" charset="0"/>
                  </a:rPr>
                  <a:t>[24]</a:t>
                </a:r>
                <a:endParaRPr lang="en-US" altLang="en-US" sz="1500" b="0" baseline="-25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786" name="Rectangle 200"/>
              <p:cNvSpPr>
                <a:spLocks noChangeArrowheads="1"/>
              </p:cNvSpPr>
              <p:nvPr/>
            </p:nvSpPr>
            <p:spPr bwMode="auto">
              <a:xfrm>
                <a:off x="2410" y="624"/>
                <a:ext cx="1046" cy="384"/>
              </a:xfrm>
              <a:prstGeom prst="rect">
                <a:avLst/>
              </a:prstGeom>
              <a:solidFill>
                <a:srgbClr val="DFE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500" b="0"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en-US" altLang="en-US" sz="1500" b="0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endParaRPr lang="en-US" altLang="en-US" sz="1500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500" b="0">
                    <a:latin typeface="Calibri" panose="020F0502020204030204" pitchFamily="34" charset="0"/>
                    <a:cs typeface="Calibri" panose="020F0502020204030204" pitchFamily="34" charset="0"/>
                  </a:rPr>
                  <a:t>[53]</a:t>
                </a:r>
                <a:endParaRPr lang="en-US" altLang="en-US" sz="1500" b="0" baseline="-25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787" name="Rectangle 201"/>
              <p:cNvSpPr>
                <a:spLocks noChangeArrowheads="1"/>
              </p:cNvSpPr>
              <p:nvPr/>
            </p:nvSpPr>
            <p:spPr bwMode="auto">
              <a:xfrm>
                <a:off x="3456" y="624"/>
                <a:ext cx="1440" cy="384"/>
              </a:xfrm>
              <a:prstGeom prst="rect">
                <a:avLst/>
              </a:prstGeom>
              <a:solidFill>
                <a:srgbClr val="DFE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5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en-US" altLang="en-US" sz="1500" b="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endParaRPr lang="en-US" altLang="en-US" sz="15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5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[68]</a:t>
                </a:r>
                <a:endParaRPr lang="en-US" altLang="en-US" sz="1500" b="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788" name="Text Box 202"/>
              <p:cNvSpPr txBox="1">
                <a:spLocks noChangeArrowheads="1"/>
              </p:cNvSpPr>
              <p:nvPr/>
            </p:nvSpPr>
            <p:spPr bwMode="auto">
              <a:xfrm>
                <a:off x="1248" y="997"/>
                <a:ext cx="228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</a:p>
            </p:txBody>
          </p:sp>
          <p:sp>
            <p:nvSpPr>
              <p:cNvPr id="26789" name="Text Box 203"/>
              <p:cNvSpPr txBox="1">
                <a:spLocks noChangeArrowheads="1"/>
              </p:cNvSpPr>
              <p:nvPr/>
            </p:nvSpPr>
            <p:spPr bwMode="auto">
              <a:xfrm>
                <a:off x="1528" y="997"/>
                <a:ext cx="228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6790" name="Text Box 204"/>
              <p:cNvSpPr txBox="1">
                <a:spLocks noChangeArrowheads="1"/>
              </p:cNvSpPr>
              <p:nvPr/>
            </p:nvSpPr>
            <p:spPr bwMode="auto">
              <a:xfrm>
                <a:off x="2260" y="997"/>
                <a:ext cx="301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cs typeface="Calibri" panose="020F0502020204030204" pitchFamily="34" charset="0"/>
                  </a:rPr>
                  <a:t>32</a:t>
                </a:r>
              </a:p>
            </p:txBody>
          </p:sp>
          <p:sp>
            <p:nvSpPr>
              <p:cNvPr id="26791" name="Text Box 205"/>
              <p:cNvSpPr txBox="1">
                <a:spLocks noChangeArrowheads="1"/>
              </p:cNvSpPr>
              <p:nvPr/>
            </p:nvSpPr>
            <p:spPr bwMode="auto">
              <a:xfrm>
                <a:off x="3320" y="997"/>
                <a:ext cx="301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cs typeface="Calibri" panose="020F0502020204030204" pitchFamily="34" charset="0"/>
                  </a:rPr>
                  <a:t>85</a:t>
                </a:r>
              </a:p>
            </p:txBody>
          </p:sp>
          <p:sp>
            <p:nvSpPr>
              <p:cNvPr id="26792" name="Text Box 206"/>
              <p:cNvSpPr txBox="1">
                <a:spLocks noChangeArrowheads="1"/>
              </p:cNvSpPr>
              <p:nvPr/>
            </p:nvSpPr>
            <p:spPr bwMode="auto">
              <a:xfrm>
                <a:off x="4704" y="997"/>
                <a:ext cx="37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cs typeface="Calibri" panose="020F0502020204030204" pitchFamily="34" charset="0"/>
                  </a:rPr>
                  <a:t>153</a:t>
                </a:r>
              </a:p>
            </p:txBody>
          </p:sp>
        </p:grpSp>
        <p:sp>
          <p:nvSpPr>
            <p:cNvPr id="26783" name="Text Box 207"/>
            <p:cNvSpPr txBox="1">
              <a:spLocks noChangeArrowheads="1"/>
            </p:cNvSpPr>
            <p:nvPr/>
          </p:nvSpPr>
          <p:spPr bwMode="auto">
            <a:xfrm>
              <a:off x="650" y="728"/>
              <a:ext cx="823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 b="0" dirty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rPr>
                <a:t>Best FCFS:</a:t>
              </a:r>
            </a:p>
          </p:txBody>
        </p:sp>
      </p:grpSp>
      <p:sp>
        <p:nvSpPr>
          <p:cNvPr id="26662" name="Line 145"/>
          <p:cNvSpPr>
            <a:spLocks noChangeShapeType="1"/>
          </p:cNvSpPr>
          <p:nvPr/>
        </p:nvSpPr>
        <p:spPr bwMode="auto">
          <a:xfrm>
            <a:off x="1428750" y="2521744"/>
            <a:ext cx="617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sz="1500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26663" name="Line 112"/>
          <p:cNvSpPr>
            <a:spLocks noChangeShapeType="1"/>
          </p:cNvSpPr>
          <p:nvPr/>
        </p:nvSpPr>
        <p:spPr bwMode="auto">
          <a:xfrm>
            <a:off x="1428750" y="4146947"/>
            <a:ext cx="617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587255" name="Rectangle 503"/>
          <p:cNvSpPr>
            <a:spLocks noChangeArrowheads="1"/>
          </p:cNvSpPr>
          <p:nvPr/>
        </p:nvSpPr>
        <p:spPr bwMode="auto">
          <a:xfrm>
            <a:off x="4343400" y="2524125"/>
            <a:ext cx="800100" cy="1614488"/>
          </a:xfrm>
          <a:prstGeom prst="rect">
            <a:avLst/>
          </a:prstGeom>
          <a:solidFill>
            <a:srgbClr val="DFE9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 sz="1500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587256" name="Rectangle 504"/>
          <p:cNvSpPr>
            <a:spLocks noChangeArrowheads="1"/>
          </p:cNvSpPr>
          <p:nvPr/>
        </p:nvSpPr>
        <p:spPr bwMode="auto">
          <a:xfrm>
            <a:off x="4343400" y="4148137"/>
            <a:ext cx="800100" cy="1624013"/>
          </a:xfrm>
          <a:prstGeom prst="rect">
            <a:avLst/>
          </a:prstGeom>
          <a:solidFill>
            <a:srgbClr val="DFE9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 sz="1500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587257" name="Rectangle 505"/>
          <p:cNvSpPr>
            <a:spLocks noChangeArrowheads="1"/>
          </p:cNvSpPr>
          <p:nvPr/>
        </p:nvSpPr>
        <p:spPr bwMode="auto">
          <a:xfrm>
            <a:off x="5143500" y="2524125"/>
            <a:ext cx="800100" cy="1614488"/>
          </a:xfrm>
          <a:prstGeom prst="rect">
            <a:avLst/>
          </a:prstGeom>
          <a:solidFill>
            <a:srgbClr val="DFE9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 sz="1500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sp>
        <p:nvSpPr>
          <p:cNvPr id="587258" name="Rectangle 506"/>
          <p:cNvSpPr>
            <a:spLocks noChangeArrowheads="1"/>
          </p:cNvSpPr>
          <p:nvPr/>
        </p:nvSpPr>
        <p:spPr bwMode="auto">
          <a:xfrm>
            <a:off x="5143500" y="4148137"/>
            <a:ext cx="800100" cy="1624013"/>
          </a:xfrm>
          <a:prstGeom prst="rect">
            <a:avLst/>
          </a:prstGeom>
          <a:solidFill>
            <a:srgbClr val="DFE9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 sz="1500" b="0">
              <a:latin typeface="Calibri" panose="020F0502020204030204" pitchFamily="34" charset="0"/>
              <a:ea typeface="Gill Sans" charset="0"/>
              <a:cs typeface="Calibri" panose="020F0502020204030204" pitchFamily="34" charset="0"/>
            </a:endParaRPr>
          </a:p>
        </p:txBody>
      </p:sp>
      <p:grpSp>
        <p:nvGrpSpPr>
          <p:cNvPr id="587237" name="Group 485"/>
          <p:cNvGrpSpPr>
            <a:grpSpLocks/>
          </p:cNvGrpSpPr>
          <p:nvPr/>
        </p:nvGrpSpPr>
        <p:grpSpPr bwMode="auto">
          <a:xfrm>
            <a:off x="2457450" y="2757487"/>
            <a:ext cx="5143500" cy="2786063"/>
            <a:chOff x="1104" y="1596"/>
            <a:chExt cx="4320" cy="2340"/>
          </a:xfrm>
        </p:grpSpPr>
        <p:grpSp>
          <p:nvGrpSpPr>
            <p:cNvPr id="26750" name="Group 370"/>
            <p:cNvGrpSpPr>
              <a:grpSpLocks/>
            </p:cNvGrpSpPr>
            <p:nvPr/>
          </p:nvGrpSpPr>
          <p:grpSpPr bwMode="auto">
            <a:xfrm>
              <a:off x="1104" y="1596"/>
              <a:ext cx="4320" cy="195"/>
              <a:chOff x="1104" y="1593"/>
              <a:chExt cx="4320" cy="195"/>
            </a:xfrm>
          </p:grpSpPr>
          <p:sp>
            <p:nvSpPr>
              <p:cNvPr id="26775" name="Rectangle 371"/>
              <p:cNvSpPr>
                <a:spLocks noChangeArrowheads="1"/>
              </p:cNvSpPr>
              <p:nvPr/>
            </p:nvSpPr>
            <p:spPr bwMode="auto">
              <a:xfrm>
                <a:off x="4711" y="1593"/>
                <a:ext cx="71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62</a:t>
                </a:r>
              </a:p>
            </p:txBody>
          </p:sp>
          <p:sp>
            <p:nvSpPr>
              <p:cNvPr id="26776" name="Rectangle 372"/>
              <p:cNvSpPr>
                <a:spLocks noChangeArrowheads="1"/>
              </p:cNvSpPr>
              <p:nvPr/>
            </p:nvSpPr>
            <p:spPr bwMode="auto">
              <a:xfrm>
                <a:off x="4032" y="1593"/>
                <a:ext cx="679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57</a:t>
                </a:r>
              </a:p>
            </p:txBody>
          </p:sp>
          <p:sp>
            <p:nvSpPr>
              <p:cNvPr id="26777" name="Rectangle 373"/>
              <p:cNvSpPr>
                <a:spLocks noChangeArrowheads="1"/>
              </p:cNvSpPr>
              <p:nvPr/>
            </p:nvSpPr>
            <p:spPr bwMode="auto">
              <a:xfrm>
                <a:off x="3360" y="1593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85</a:t>
                </a:r>
              </a:p>
            </p:txBody>
          </p:sp>
          <p:sp>
            <p:nvSpPr>
              <p:cNvPr id="26778" name="Rectangle 374"/>
              <p:cNvSpPr>
                <a:spLocks noChangeArrowheads="1"/>
              </p:cNvSpPr>
              <p:nvPr/>
            </p:nvSpPr>
            <p:spPr bwMode="auto">
              <a:xfrm>
                <a:off x="2688" y="1593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22</a:t>
                </a:r>
              </a:p>
            </p:txBody>
          </p:sp>
          <p:sp>
            <p:nvSpPr>
              <p:cNvPr id="26779" name="Rectangle 375"/>
              <p:cNvSpPr>
                <a:spLocks noChangeArrowheads="1"/>
              </p:cNvSpPr>
              <p:nvPr/>
            </p:nvSpPr>
            <p:spPr bwMode="auto">
              <a:xfrm>
                <a:off x="2112" y="1593"/>
                <a:ext cx="57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84</a:t>
                </a:r>
              </a:p>
            </p:txBody>
          </p:sp>
          <p:sp>
            <p:nvSpPr>
              <p:cNvPr id="26780" name="Rectangle 376"/>
              <p:cNvSpPr>
                <a:spLocks noChangeArrowheads="1"/>
              </p:cNvSpPr>
              <p:nvPr/>
            </p:nvSpPr>
            <p:spPr bwMode="auto">
              <a:xfrm>
                <a:off x="1104" y="1593"/>
                <a:ext cx="100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Q = 1</a:t>
                </a:r>
              </a:p>
            </p:txBody>
          </p:sp>
          <p:sp>
            <p:nvSpPr>
              <p:cNvPr id="26781" name="Line 377"/>
              <p:cNvSpPr>
                <a:spLocks noChangeShapeType="1"/>
              </p:cNvSpPr>
              <p:nvPr/>
            </p:nvSpPr>
            <p:spPr bwMode="auto">
              <a:xfrm>
                <a:off x="1104" y="1788"/>
                <a:ext cx="43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751" name="Group 408"/>
            <p:cNvGrpSpPr>
              <a:grpSpLocks/>
            </p:cNvGrpSpPr>
            <p:nvPr/>
          </p:nvGrpSpPr>
          <p:grpSpPr bwMode="auto">
            <a:xfrm>
              <a:off x="1104" y="3741"/>
              <a:ext cx="4320" cy="195"/>
              <a:chOff x="1104" y="3738"/>
              <a:chExt cx="4320" cy="195"/>
            </a:xfrm>
          </p:grpSpPr>
          <p:sp>
            <p:nvSpPr>
              <p:cNvPr id="26768" name="Rectangle 409"/>
              <p:cNvSpPr>
                <a:spLocks noChangeArrowheads="1"/>
              </p:cNvSpPr>
              <p:nvPr/>
            </p:nvSpPr>
            <p:spPr bwMode="auto">
              <a:xfrm>
                <a:off x="4711" y="3738"/>
                <a:ext cx="71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104½</a:t>
                </a:r>
              </a:p>
            </p:txBody>
          </p:sp>
          <p:sp>
            <p:nvSpPr>
              <p:cNvPr id="26769" name="Rectangle 410"/>
              <p:cNvSpPr>
                <a:spLocks noChangeArrowheads="1"/>
              </p:cNvSpPr>
              <p:nvPr/>
            </p:nvSpPr>
            <p:spPr bwMode="auto">
              <a:xfrm>
                <a:off x="4032" y="3738"/>
                <a:ext cx="679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112</a:t>
                </a:r>
              </a:p>
            </p:txBody>
          </p:sp>
          <p:sp>
            <p:nvSpPr>
              <p:cNvPr id="26770" name="Rectangle 411"/>
              <p:cNvSpPr>
                <a:spLocks noChangeArrowheads="1"/>
              </p:cNvSpPr>
              <p:nvPr/>
            </p:nvSpPr>
            <p:spPr bwMode="auto">
              <a:xfrm>
                <a:off x="3360" y="3738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153</a:t>
                </a:r>
              </a:p>
            </p:txBody>
          </p:sp>
          <p:sp>
            <p:nvSpPr>
              <p:cNvPr id="26771" name="Rectangle 412"/>
              <p:cNvSpPr>
                <a:spLocks noChangeArrowheads="1"/>
              </p:cNvSpPr>
              <p:nvPr/>
            </p:nvSpPr>
            <p:spPr bwMode="auto">
              <a:xfrm>
                <a:off x="2688" y="3738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28</a:t>
                </a:r>
              </a:p>
            </p:txBody>
          </p:sp>
          <p:sp>
            <p:nvSpPr>
              <p:cNvPr id="26772" name="Rectangle 413"/>
              <p:cNvSpPr>
                <a:spLocks noChangeArrowheads="1"/>
              </p:cNvSpPr>
              <p:nvPr/>
            </p:nvSpPr>
            <p:spPr bwMode="auto">
              <a:xfrm>
                <a:off x="2112" y="3738"/>
                <a:ext cx="57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125</a:t>
                </a:r>
              </a:p>
            </p:txBody>
          </p:sp>
          <p:sp>
            <p:nvSpPr>
              <p:cNvPr id="26773" name="Rectangle 414"/>
              <p:cNvSpPr>
                <a:spLocks noChangeArrowheads="1"/>
              </p:cNvSpPr>
              <p:nvPr/>
            </p:nvSpPr>
            <p:spPr bwMode="auto">
              <a:xfrm>
                <a:off x="1104" y="3738"/>
                <a:ext cx="100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Q = 20</a:t>
                </a:r>
              </a:p>
            </p:txBody>
          </p:sp>
          <p:sp>
            <p:nvSpPr>
              <p:cNvPr id="26774" name="Line 415"/>
              <p:cNvSpPr>
                <a:spLocks noChangeShapeType="1"/>
              </p:cNvSpPr>
              <p:nvPr/>
            </p:nvSpPr>
            <p:spPr bwMode="auto">
              <a:xfrm>
                <a:off x="1104" y="3933"/>
                <a:ext cx="43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752" name="Group 440"/>
            <p:cNvGrpSpPr>
              <a:grpSpLocks/>
            </p:cNvGrpSpPr>
            <p:nvPr/>
          </p:nvGrpSpPr>
          <p:grpSpPr bwMode="auto">
            <a:xfrm>
              <a:off x="1104" y="2961"/>
              <a:ext cx="4320" cy="195"/>
              <a:chOff x="1104" y="2958"/>
              <a:chExt cx="4320" cy="195"/>
            </a:xfrm>
          </p:grpSpPr>
          <p:sp>
            <p:nvSpPr>
              <p:cNvPr id="26761" name="Rectangle 441"/>
              <p:cNvSpPr>
                <a:spLocks noChangeArrowheads="1"/>
              </p:cNvSpPr>
              <p:nvPr/>
            </p:nvSpPr>
            <p:spPr bwMode="auto">
              <a:xfrm>
                <a:off x="4711" y="2958"/>
                <a:ext cx="71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100½</a:t>
                </a:r>
              </a:p>
            </p:txBody>
          </p:sp>
          <p:sp>
            <p:nvSpPr>
              <p:cNvPr id="26762" name="Rectangle 442"/>
              <p:cNvSpPr>
                <a:spLocks noChangeArrowheads="1"/>
              </p:cNvSpPr>
              <p:nvPr/>
            </p:nvSpPr>
            <p:spPr bwMode="auto">
              <a:xfrm>
                <a:off x="4032" y="2958"/>
                <a:ext cx="679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81</a:t>
                </a:r>
              </a:p>
            </p:txBody>
          </p:sp>
          <p:sp>
            <p:nvSpPr>
              <p:cNvPr id="26763" name="Rectangle 443"/>
              <p:cNvSpPr>
                <a:spLocks noChangeArrowheads="1"/>
              </p:cNvSpPr>
              <p:nvPr/>
            </p:nvSpPr>
            <p:spPr bwMode="auto">
              <a:xfrm>
                <a:off x="3360" y="2958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153</a:t>
                </a:r>
              </a:p>
            </p:txBody>
          </p:sp>
          <p:sp>
            <p:nvSpPr>
              <p:cNvPr id="26764" name="Rectangle 444"/>
              <p:cNvSpPr>
                <a:spLocks noChangeArrowheads="1"/>
              </p:cNvSpPr>
              <p:nvPr/>
            </p:nvSpPr>
            <p:spPr bwMode="auto">
              <a:xfrm>
                <a:off x="2688" y="2958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30</a:t>
                </a:r>
              </a:p>
            </p:txBody>
          </p:sp>
          <p:sp>
            <p:nvSpPr>
              <p:cNvPr id="26765" name="Rectangle 445"/>
              <p:cNvSpPr>
                <a:spLocks noChangeArrowheads="1"/>
              </p:cNvSpPr>
              <p:nvPr/>
            </p:nvSpPr>
            <p:spPr bwMode="auto">
              <a:xfrm>
                <a:off x="2112" y="2958"/>
                <a:ext cx="57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137</a:t>
                </a:r>
              </a:p>
            </p:txBody>
          </p:sp>
          <p:sp>
            <p:nvSpPr>
              <p:cNvPr id="26766" name="Rectangle 446"/>
              <p:cNvSpPr>
                <a:spLocks noChangeArrowheads="1"/>
              </p:cNvSpPr>
              <p:nvPr/>
            </p:nvSpPr>
            <p:spPr bwMode="auto">
              <a:xfrm>
                <a:off x="1104" y="2958"/>
                <a:ext cx="100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Q = 1</a:t>
                </a:r>
              </a:p>
            </p:txBody>
          </p:sp>
          <p:sp>
            <p:nvSpPr>
              <p:cNvPr id="26767" name="Line 447"/>
              <p:cNvSpPr>
                <a:spLocks noChangeShapeType="1"/>
              </p:cNvSpPr>
              <p:nvPr/>
            </p:nvSpPr>
            <p:spPr bwMode="auto">
              <a:xfrm>
                <a:off x="1104" y="3153"/>
                <a:ext cx="43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753" name="Group 448"/>
            <p:cNvGrpSpPr>
              <a:grpSpLocks/>
            </p:cNvGrpSpPr>
            <p:nvPr/>
          </p:nvGrpSpPr>
          <p:grpSpPr bwMode="auto">
            <a:xfrm>
              <a:off x="1104" y="2376"/>
              <a:ext cx="4320" cy="195"/>
              <a:chOff x="1104" y="2373"/>
              <a:chExt cx="4320" cy="195"/>
            </a:xfrm>
          </p:grpSpPr>
          <p:sp>
            <p:nvSpPr>
              <p:cNvPr id="26754" name="Rectangle 449"/>
              <p:cNvSpPr>
                <a:spLocks noChangeArrowheads="1"/>
              </p:cNvSpPr>
              <p:nvPr/>
            </p:nvSpPr>
            <p:spPr bwMode="auto">
              <a:xfrm>
                <a:off x="4711" y="2373"/>
                <a:ext cx="71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66¼ </a:t>
                </a:r>
              </a:p>
            </p:txBody>
          </p:sp>
          <p:sp>
            <p:nvSpPr>
              <p:cNvPr id="26755" name="Rectangle 450"/>
              <p:cNvSpPr>
                <a:spLocks noChangeArrowheads="1"/>
              </p:cNvSpPr>
              <p:nvPr/>
            </p:nvSpPr>
            <p:spPr bwMode="auto">
              <a:xfrm>
                <a:off x="4032" y="2373"/>
                <a:ext cx="679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88</a:t>
                </a:r>
              </a:p>
            </p:txBody>
          </p:sp>
          <p:sp>
            <p:nvSpPr>
              <p:cNvPr id="26756" name="Rectangle 451"/>
              <p:cNvSpPr>
                <a:spLocks noChangeArrowheads="1"/>
              </p:cNvSpPr>
              <p:nvPr/>
            </p:nvSpPr>
            <p:spPr bwMode="auto">
              <a:xfrm>
                <a:off x="3360" y="2373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85</a:t>
                </a:r>
              </a:p>
            </p:txBody>
          </p:sp>
          <p:sp>
            <p:nvSpPr>
              <p:cNvPr id="26757" name="Rectangle 452"/>
              <p:cNvSpPr>
                <a:spLocks noChangeArrowheads="1"/>
              </p:cNvSpPr>
              <p:nvPr/>
            </p:nvSpPr>
            <p:spPr bwMode="auto">
              <a:xfrm>
                <a:off x="2688" y="2373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20</a:t>
                </a:r>
              </a:p>
            </p:txBody>
          </p:sp>
          <p:sp>
            <p:nvSpPr>
              <p:cNvPr id="26758" name="Rectangle 453"/>
              <p:cNvSpPr>
                <a:spLocks noChangeArrowheads="1"/>
              </p:cNvSpPr>
              <p:nvPr/>
            </p:nvSpPr>
            <p:spPr bwMode="auto">
              <a:xfrm>
                <a:off x="2112" y="2373"/>
                <a:ext cx="57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72</a:t>
                </a:r>
              </a:p>
            </p:txBody>
          </p:sp>
          <p:sp>
            <p:nvSpPr>
              <p:cNvPr id="26759" name="Rectangle 454"/>
              <p:cNvSpPr>
                <a:spLocks noChangeArrowheads="1"/>
              </p:cNvSpPr>
              <p:nvPr/>
            </p:nvSpPr>
            <p:spPr bwMode="auto">
              <a:xfrm>
                <a:off x="1104" y="2373"/>
                <a:ext cx="100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Q = 20</a:t>
                </a:r>
              </a:p>
            </p:txBody>
          </p:sp>
          <p:sp>
            <p:nvSpPr>
              <p:cNvPr id="26760" name="Line 455"/>
              <p:cNvSpPr>
                <a:spLocks noChangeShapeType="1"/>
              </p:cNvSpPr>
              <p:nvPr/>
            </p:nvSpPr>
            <p:spPr bwMode="auto">
              <a:xfrm>
                <a:off x="1104" y="2568"/>
                <a:ext cx="43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87235" name="Group 483"/>
          <p:cNvGrpSpPr>
            <a:grpSpLocks/>
          </p:cNvGrpSpPr>
          <p:nvPr/>
        </p:nvGrpSpPr>
        <p:grpSpPr bwMode="auto">
          <a:xfrm>
            <a:off x="2457450" y="2525317"/>
            <a:ext cx="5143500" cy="3250406"/>
            <a:chOff x="1104" y="1401"/>
            <a:chExt cx="4320" cy="2730"/>
          </a:xfrm>
        </p:grpSpPr>
        <p:grpSp>
          <p:nvGrpSpPr>
            <p:cNvPr id="26720" name="Group 378"/>
            <p:cNvGrpSpPr>
              <a:grpSpLocks/>
            </p:cNvGrpSpPr>
            <p:nvPr/>
          </p:nvGrpSpPr>
          <p:grpSpPr bwMode="auto">
            <a:xfrm>
              <a:off x="1104" y="1401"/>
              <a:ext cx="4320" cy="195"/>
              <a:chOff x="1104" y="1398"/>
              <a:chExt cx="4320" cy="195"/>
            </a:xfrm>
          </p:grpSpPr>
          <p:sp>
            <p:nvSpPr>
              <p:cNvPr id="26743" name="Rectangle 379"/>
              <p:cNvSpPr>
                <a:spLocks noChangeArrowheads="1"/>
              </p:cNvSpPr>
              <p:nvPr/>
            </p:nvSpPr>
            <p:spPr bwMode="auto">
              <a:xfrm>
                <a:off x="4711" y="1398"/>
                <a:ext cx="71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31¼</a:t>
                </a:r>
              </a:p>
            </p:txBody>
          </p:sp>
          <p:sp>
            <p:nvSpPr>
              <p:cNvPr id="26744" name="Rectangle 380"/>
              <p:cNvSpPr>
                <a:spLocks noChangeArrowheads="1"/>
              </p:cNvSpPr>
              <p:nvPr/>
            </p:nvSpPr>
            <p:spPr bwMode="auto">
              <a:xfrm>
                <a:off x="4032" y="1398"/>
                <a:ext cx="679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6745" name="Rectangle 381"/>
              <p:cNvSpPr>
                <a:spLocks noChangeArrowheads="1"/>
              </p:cNvSpPr>
              <p:nvPr/>
            </p:nvSpPr>
            <p:spPr bwMode="auto">
              <a:xfrm>
                <a:off x="3360" y="1398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85</a:t>
                </a:r>
              </a:p>
            </p:txBody>
          </p:sp>
          <p:sp>
            <p:nvSpPr>
              <p:cNvPr id="26746" name="Rectangle 382"/>
              <p:cNvSpPr>
                <a:spLocks noChangeArrowheads="1"/>
              </p:cNvSpPr>
              <p:nvPr/>
            </p:nvSpPr>
            <p:spPr bwMode="auto">
              <a:xfrm>
                <a:off x="2688" y="1398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0</a:t>
                </a:r>
              </a:p>
            </p:txBody>
          </p:sp>
          <p:sp>
            <p:nvSpPr>
              <p:cNvPr id="26747" name="Rectangle 383"/>
              <p:cNvSpPr>
                <a:spLocks noChangeArrowheads="1"/>
              </p:cNvSpPr>
              <p:nvPr/>
            </p:nvSpPr>
            <p:spPr bwMode="auto">
              <a:xfrm>
                <a:off x="2112" y="1398"/>
                <a:ext cx="57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32</a:t>
                </a:r>
              </a:p>
            </p:txBody>
          </p:sp>
          <p:sp>
            <p:nvSpPr>
              <p:cNvPr id="26748" name="Rectangle 384"/>
              <p:cNvSpPr>
                <a:spLocks noChangeArrowheads="1"/>
              </p:cNvSpPr>
              <p:nvPr/>
            </p:nvSpPr>
            <p:spPr bwMode="auto">
              <a:xfrm>
                <a:off x="1104" y="1398"/>
                <a:ext cx="100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Best FCFS</a:t>
                </a:r>
              </a:p>
            </p:txBody>
          </p:sp>
          <p:sp>
            <p:nvSpPr>
              <p:cNvPr id="26749" name="Line 385"/>
              <p:cNvSpPr>
                <a:spLocks noChangeShapeType="1"/>
              </p:cNvSpPr>
              <p:nvPr/>
            </p:nvSpPr>
            <p:spPr bwMode="auto">
              <a:xfrm>
                <a:off x="1104" y="1593"/>
                <a:ext cx="43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721" name="Group 386"/>
            <p:cNvGrpSpPr>
              <a:grpSpLocks/>
            </p:cNvGrpSpPr>
            <p:nvPr/>
          </p:nvGrpSpPr>
          <p:grpSpPr bwMode="auto">
            <a:xfrm>
              <a:off x="1104" y="3936"/>
              <a:ext cx="4320" cy="195"/>
              <a:chOff x="1104" y="3933"/>
              <a:chExt cx="4320" cy="195"/>
            </a:xfrm>
          </p:grpSpPr>
          <p:sp>
            <p:nvSpPr>
              <p:cNvPr id="26737" name="Rectangle 387"/>
              <p:cNvSpPr>
                <a:spLocks noChangeArrowheads="1"/>
              </p:cNvSpPr>
              <p:nvPr/>
            </p:nvSpPr>
            <p:spPr bwMode="auto">
              <a:xfrm>
                <a:off x="4711" y="3933"/>
                <a:ext cx="71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121¾</a:t>
                </a:r>
              </a:p>
            </p:txBody>
          </p:sp>
          <p:sp>
            <p:nvSpPr>
              <p:cNvPr id="26738" name="Rectangle 388"/>
              <p:cNvSpPr>
                <a:spLocks noChangeArrowheads="1"/>
              </p:cNvSpPr>
              <p:nvPr/>
            </p:nvSpPr>
            <p:spPr bwMode="auto">
              <a:xfrm>
                <a:off x="4032" y="3933"/>
                <a:ext cx="679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145</a:t>
                </a:r>
              </a:p>
            </p:txBody>
          </p:sp>
          <p:sp>
            <p:nvSpPr>
              <p:cNvPr id="26739" name="Rectangle 389"/>
              <p:cNvSpPr>
                <a:spLocks noChangeArrowheads="1"/>
              </p:cNvSpPr>
              <p:nvPr/>
            </p:nvSpPr>
            <p:spPr bwMode="auto">
              <a:xfrm>
                <a:off x="3360" y="3933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68</a:t>
                </a:r>
              </a:p>
            </p:txBody>
          </p:sp>
          <p:sp>
            <p:nvSpPr>
              <p:cNvPr id="26740" name="Rectangle 390"/>
              <p:cNvSpPr>
                <a:spLocks noChangeArrowheads="1"/>
              </p:cNvSpPr>
              <p:nvPr/>
            </p:nvSpPr>
            <p:spPr bwMode="auto">
              <a:xfrm>
                <a:off x="2688" y="3933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153</a:t>
                </a:r>
              </a:p>
            </p:txBody>
          </p:sp>
          <p:sp>
            <p:nvSpPr>
              <p:cNvPr id="26741" name="Rectangle 391"/>
              <p:cNvSpPr>
                <a:spLocks noChangeArrowheads="1"/>
              </p:cNvSpPr>
              <p:nvPr/>
            </p:nvSpPr>
            <p:spPr bwMode="auto">
              <a:xfrm>
                <a:off x="2112" y="3933"/>
                <a:ext cx="57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121</a:t>
                </a:r>
              </a:p>
            </p:txBody>
          </p:sp>
          <p:sp>
            <p:nvSpPr>
              <p:cNvPr id="26742" name="Rectangle 392"/>
              <p:cNvSpPr>
                <a:spLocks noChangeArrowheads="1"/>
              </p:cNvSpPr>
              <p:nvPr/>
            </p:nvSpPr>
            <p:spPr bwMode="auto">
              <a:xfrm>
                <a:off x="1104" y="3933"/>
                <a:ext cx="100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Worst FCFS</a:t>
                </a:r>
              </a:p>
            </p:txBody>
          </p:sp>
        </p:grpSp>
        <p:grpSp>
          <p:nvGrpSpPr>
            <p:cNvPr id="26722" name="Group 393"/>
            <p:cNvGrpSpPr>
              <a:grpSpLocks/>
            </p:cNvGrpSpPr>
            <p:nvPr/>
          </p:nvGrpSpPr>
          <p:grpSpPr bwMode="auto">
            <a:xfrm>
              <a:off x="1104" y="2766"/>
              <a:ext cx="4320" cy="195"/>
              <a:chOff x="1104" y="2763"/>
              <a:chExt cx="4320" cy="195"/>
            </a:xfrm>
          </p:grpSpPr>
          <p:sp>
            <p:nvSpPr>
              <p:cNvPr id="26730" name="Rectangle 394"/>
              <p:cNvSpPr>
                <a:spLocks noChangeArrowheads="1"/>
              </p:cNvSpPr>
              <p:nvPr/>
            </p:nvSpPr>
            <p:spPr bwMode="auto">
              <a:xfrm>
                <a:off x="4711" y="2763"/>
                <a:ext cx="71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69½</a:t>
                </a:r>
              </a:p>
            </p:txBody>
          </p:sp>
          <p:sp>
            <p:nvSpPr>
              <p:cNvPr id="26731" name="Rectangle 395"/>
              <p:cNvSpPr>
                <a:spLocks noChangeArrowheads="1"/>
              </p:cNvSpPr>
              <p:nvPr/>
            </p:nvSpPr>
            <p:spPr bwMode="auto">
              <a:xfrm>
                <a:off x="4032" y="2763"/>
                <a:ext cx="679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32</a:t>
                </a:r>
              </a:p>
            </p:txBody>
          </p:sp>
          <p:sp>
            <p:nvSpPr>
              <p:cNvPr id="26732" name="Rectangle 396"/>
              <p:cNvSpPr>
                <a:spLocks noChangeArrowheads="1"/>
              </p:cNvSpPr>
              <p:nvPr/>
            </p:nvSpPr>
            <p:spPr bwMode="auto">
              <a:xfrm>
                <a:off x="3360" y="2763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153</a:t>
                </a:r>
              </a:p>
            </p:txBody>
          </p:sp>
          <p:sp>
            <p:nvSpPr>
              <p:cNvPr id="26733" name="Rectangle 397"/>
              <p:cNvSpPr>
                <a:spLocks noChangeArrowheads="1"/>
              </p:cNvSpPr>
              <p:nvPr/>
            </p:nvSpPr>
            <p:spPr bwMode="auto">
              <a:xfrm>
                <a:off x="2688" y="2763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6734" name="Rectangle 398"/>
              <p:cNvSpPr>
                <a:spLocks noChangeArrowheads="1"/>
              </p:cNvSpPr>
              <p:nvPr/>
            </p:nvSpPr>
            <p:spPr bwMode="auto">
              <a:xfrm>
                <a:off x="2112" y="2763"/>
                <a:ext cx="57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85</a:t>
                </a:r>
              </a:p>
            </p:txBody>
          </p:sp>
          <p:sp>
            <p:nvSpPr>
              <p:cNvPr id="26735" name="Rectangle 399"/>
              <p:cNvSpPr>
                <a:spLocks noChangeArrowheads="1"/>
              </p:cNvSpPr>
              <p:nvPr/>
            </p:nvSpPr>
            <p:spPr bwMode="auto">
              <a:xfrm>
                <a:off x="1104" y="2763"/>
                <a:ext cx="100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Best FCFS</a:t>
                </a:r>
              </a:p>
            </p:txBody>
          </p:sp>
          <p:sp>
            <p:nvSpPr>
              <p:cNvPr id="26736" name="Line 400"/>
              <p:cNvSpPr>
                <a:spLocks noChangeShapeType="1"/>
              </p:cNvSpPr>
              <p:nvPr/>
            </p:nvSpPr>
            <p:spPr bwMode="auto">
              <a:xfrm>
                <a:off x="1104" y="2958"/>
                <a:ext cx="43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723" name="Group 401"/>
            <p:cNvGrpSpPr>
              <a:grpSpLocks/>
            </p:cNvGrpSpPr>
            <p:nvPr/>
          </p:nvGrpSpPr>
          <p:grpSpPr bwMode="auto">
            <a:xfrm>
              <a:off x="1104" y="2571"/>
              <a:ext cx="4320" cy="195"/>
              <a:chOff x="1104" y="2568"/>
              <a:chExt cx="4320" cy="195"/>
            </a:xfrm>
          </p:grpSpPr>
          <p:sp>
            <p:nvSpPr>
              <p:cNvPr id="26724" name="Rectangle 402"/>
              <p:cNvSpPr>
                <a:spLocks noChangeArrowheads="1"/>
              </p:cNvSpPr>
              <p:nvPr/>
            </p:nvSpPr>
            <p:spPr bwMode="auto">
              <a:xfrm>
                <a:off x="4711" y="2568"/>
                <a:ext cx="71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83½</a:t>
                </a:r>
              </a:p>
            </p:txBody>
          </p:sp>
          <p:sp>
            <p:nvSpPr>
              <p:cNvPr id="26725" name="Rectangle 403"/>
              <p:cNvSpPr>
                <a:spLocks noChangeArrowheads="1"/>
              </p:cNvSpPr>
              <p:nvPr/>
            </p:nvSpPr>
            <p:spPr bwMode="auto">
              <a:xfrm>
                <a:off x="4032" y="2568"/>
                <a:ext cx="679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121</a:t>
                </a:r>
              </a:p>
            </p:txBody>
          </p:sp>
          <p:sp>
            <p:nvSpPr>
              <p:cNvPr id="26726" name="Rectangle 404"/>
              <p:cNvSpPr>
                <a:spLocks noChangeArrowheads="1"/>
              </p:cNvSpPr>
              <p:nvPr/>
            </p:nvSpPr>
            <p:spPr bwMode="auto">
              <a:xfrm>
                <a:off x="3360" y="2568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0</a:t>
                </a:r>
              </a:p>
            </p:txBody>
          </p:sp>
          <p:sp>
            <p:nvSpPr>
              <p:cNvPr id="26727" name="Rectangle 405"/>
              <p:cNvSpPr>
                <a:spLocks noChangeArrowheads="1"/>
              </p:cNvSpPr>
              <p:nvPr/>
            </p:nvSpPr>
            <p:spPr bwMode="auto">
              <a:xfrm>
                <a:off x="2688" y="2568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145</a:t>
                </a:r>
              </a:p>
            </p:txBody>
          </p:sp>
          <p:sp>
            <p:nvSpPr>
              <p:cNvPr id="26728" name="Rectangle 406"/>
              <p:cNvSpPr>
                <a:spLocks noChangeArrowheads="1"/>
              </p:cNvSpPr>
              <p:nvPr/>
            </p:nvSpPr>
            <p:spPr bwMode="auto">
              <a:xfrm>
                <a:off x="2112" y="2568"/>
                <a:ext cx="57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68</a:t>
                </a:r>
              </a:p>
            </p:txBody>
          </p:sp>
          <p:sp>
            <p:nvSpPr>
              <p:cNvPr id="26729" name="Rectangle 407"/>
              <p:cNvSpPr>
                <a:spLocks noChangeArrowheads="1"/>
              </p:cNvSpPr>
              <p:nvPr/>
            </p:nvSpPr>
            <p:spPr bwMode="auto">
              <a:xfrm>
                <a:off x="1104" y="2568"/>
                <a:ext cx="100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Worst FCFS</a:t>
                </a:r>
              </a:p>
            </p:txBody>
          </p:sp>
        </p:grpSp>
      </p:grpSp>
      <p:grpSp>
        <p:nvGrpSpPr>
          <p:cNvPr id="587236" name="Group 484"/>
          <p:cNvGrpSpPr>
            <a:grpSpLocks/>
          </p:cNvGrpSpPr>
          <p:nvPr/>
        </p:nvGrpSpPr>
        <p:grpSpPr bwMode="auto">
          <a:xfrm>
            <a:off x="2457450" y="3221831"/>
            <a:ext cx="5143500" cy="1857375"/>
            <a:chOff x="1104" y="1986"/>
            <a:chExt cx="4320" cy="1560"/>
          </a:xfrm>
        </p:grpSpPr>
        <p:grpSp>
          <p:nvGrpSpPr>
            <p:cNvPr id="26704" name="Group 424"/>
            <p:cNvGrpSpPr>
              <a:grpSpLocks/>
            </p:cNvGrpSpPr>
            <p:nvPr/>
          </p:nvGrpSpPr>
          <p:grpSpPr bwMode="auto">
            <a:xfrm>
              <a:off x="1104" y="3351"/>
              <a:ext cx="4320" cy="195"/>
              <a:chOff x="1104" y="3348"/>
              <a:chExt cx="4320" cy="195"/>
            </a:xfrm>
          </p:grpSpPr>
          <p:sp>
            <p:nvSpPr>
              <p:cNvPr id="26713" name="Rectangle 425"/>
              <p:cNvSpPr>
                <a:spLocks noChangeArrowheads="1"/>
              </p:cNvSpPr>
              <p:nvPr/>
            </p:nvSpPr>
            <p:spPr bwMode="auto">
              <a:xfrm>
                <a:off x="4711" y="3348"/>
                <a:ext cx="71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95½</a:t>
                </a:r>
              </a:p>
            </p:txBody>
          </p:sp>
          <p:sp>
            <p:nvSpPr>
              <p:cNvPr id="26714" name="Rectangle 426"/>
              <p:cNvSpPr>
                <a:spLocks noChangeArrowheads="1"/>
              </p:cNvSpPr>
              <p:nvPr/>
            </p:nvSpPr>
            <p:spPr bwMode="auto">
              <a:xfrm>
                <a:off x="4032" y="3348"/>
                <a:ext cx="679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80</a:t>
                </a:r>
              </a:p>
            </p:txBody>
          </p:sp>
          <p:sp>
            <p:nvSpPr>
              <p:cNvPr id="26715" name="Rectangle 427"/>
              <p:cNvSpPr>
                <a:spLocks noChangeArrowheads="1"/>
              </p:cNvSpPr>
              <p:nvPr/>
            </p:nvSpPr>
            <p:spPr bwMode="auto">
              <a:xfrm>
                <a:off x="3360" y="3348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153</a:t>
                </a:r>
              </a:p>
            </p:txBody>
          </p:sp>
          <p:sp>
            <p:nvSpPr>
              <p:cNvPr id="26716" name="Rectangle 428"/>
              <p:cNvSpPr>
                <a:spLocks noChangeArrowheads="1"/>
              </p:cNvSpPr>
              <p:nvPr/>
            </p:nvSpPr>
            <p:spPr bwMode="auto">
              <a:xfrm>
                <a:off x="2688" y="3348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16</a:t>
                </a:r>
              </a:p>
            </p:txBody>
          </p:sp>
          <p:sp>
            <p:nvSpPr>
              <p:cNvPr id="26717" name="Rectangle 429"/>
              <p:cNvSpPr>
                <a:spLocks noChangeArrowheads="1"/>
              </p:cNvSpPr>
              <p:nvPr/>
            </p:nvSpPr>
            <p:spPr bwMode="auto">
              <a:xfrm>
                <a:off x="2112" y="3348"/>
                <a:ext cx="57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133</a:t>
                </a:r>
              </a:p>
            </p:txBody>
          </p:sp>
          <p:sp>
            <p:nvSpPr>
              <p:cNvPr id="26718" name="Rectangle 430"/>
              <p:cNvSpPr>
                <a:spLocks noChangeArrowheads="1"/>
              </p:cNvSpPr>
              <p:nvPr/>
            </p:nvSpPr>
            <p:spPr bwMode="auto">
              <a:xfrm>
                <a:off x="1104" y="3348"/>
                <a:ext cx="100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Q = 8</a:t>
                </a:r>
              </a:p>
            </p:txBody>
          </p:sp>
          <p:sp>
            <p:nvSpPr>
              <p:cNvPr id="26719" name="Line 431"/>
              <p:cNvSpPr>
                <a:spLocks noChangeShapeType="1"/>
              </p:cNvSpPr>
              <p:nvPr/>
            </p:nvSpPr>
            <p:spPr bwMode="auto">
              <a:xfrm>
                <a:off x="1104" y="3543"/>
                <a:ext cx="43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705" name="Group 464"/>
            <p:cNvGrpSpPr>
              <a:grpSpLocks/>
            </p:cNvGrpSpPr>
            <p:nvPr/>
          </p:nvGrpSpPr>
          <p:grpSpPr bwMode="auto">
            <a:xfrm>
              <a:off x="1104" y="1986"/>
              <a:ext cx="4320" cy="195"/>
              <a:chOff x="1104" y="1983"/>
              <a:chExt cx="4320" cy="195"/>
            </a:xfrm>
          </p:grpSpPr>
          <p:sp>
            <p:nvSpPr>
              <p:cNvPr id="26706" name="Rectangle 465"/>
              <p:cNvSpPr>
                <a:spLocks noChangeArrowheads="1"/>
              </p:cNvSpPr>
              <p:nvPr/>
            </p:nvSpPr>
            <p:spPr bwMode="auto">
              <a:xfrm>
                <a:off x="4711" y="1983"/>
                <a:ext cx="71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57¼</a:t>
                </a:r>
              </a:p>
            </p:txBody>
          </p:sp>
          <p:sp>
            <p:nvSpPr>
              <p:cNvPr id="26707" name="Rectangle 466"/>
              <p:cNvSpPr>
                <a:spLocks noChangeArrowheads="1"/>
              </p:cNvSpPr>
              <p:nvPr/>
            </p:nvSpPr>
            <p:spPr bwMode="auto">
              <a:xfrm>
                <a:off x="4032" y="1983"/>
                <a:ext cx="679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56</a:t>
                </a:r>
              </a:p>
            </p:txBody>
          </p:sp>
          <p:sp>
            <p:nvSpPr>
              <p:cNvPr id="26708" name="Rectangle 467"/>
              <p:cNvSpPr>
                <a:spLocks noChangeArrowheads="1"/>
              </p:cNvSpPr>
              <p:nvPr/>
            </p:nvSpPr>
            <p:spPr bwMode="auto">
              <a:xfrm>
                <a:off x="3360" y="1983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85</a:t>
                </a:r>
              </a:p>
            </p:txBody>
          </p:sp>
          <p:sp>
            <p:nvSpPr>
              <p:cNvPr id="26709" name="Rectangle 468"/>
              <p:cNvSpPr>
                <a:spLocks noChangeArrowheads="1"/>
              </p:cNvSpPr>
              <p:nvPr/>
            </p:nvSpPr>
            <p:spPr bwMode="auto">
              <a:xfrm>
                <a:off x="2688" y="1983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6710" name="Rectangle 469"/>
              <p:cNvSpPr>
                <a:spLocks noChangeArrowheads="1"/>
              </p:cNvSpPr>
              <p:nvPr/>
            </p:nvSpPr>
            <p:spPr bwMode="auto">
              <a:xfrm>
                <a:off x="2112" y="1983"/>
                <a:ext cx="57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80</a:t>
                </a:r>
              </a:p>
            </p:txBody>
          </p:sp>
          <p:sp>
            <p:nvSpPr>
              <p:cNvPr id="26711" name="Rectangle 470"/>
              <p:cNvSpPr>
                <a:spLocks noChangeArrowheads="1"/>
              </p:cNvSpPr>
              <p:nvPr/>
            </p:nvSpPr>
            <p:spPr bwMode="auto">
              <a:xfrm>
                <a:off x="1104" y="1983"/>
                <a:ext cx="100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Q = 8</a:t>
                </a:r>
              </a:p>
            </p:txBody>
          </p:sp>
          <p:sp>
            <p:nvSpPr>
              <p:cNvPr id="26712" name="Line 471"/>
              <p:cNvSpPr>
                <a:spLocks noChangeShapeType="1"/>
              </p:cNvSpPr>
              <p:nvPr/>
            </p:nvSpPr>
            <p:spPr bwMode="auto">
              <a:xfrm>
                <a:off x="1104" y="2178"/>
                <a:ext cx="43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87238" name="Group 486"/>
          <p:cNvGrpSpPr>
            <a:grpSpLocks/>
          </p:cNvGrpSpPr>
          <p:nvPr/>
        </p:nvGrpSpPr>
        <p:grpSpPr bwMode="auto">
          <a:xfrm>
            <a:off x="2457450" y="2989661"/>
            <a:ext cx="5143500" cy="2321719"/>
            <a:chOff x="1104" y="1791"/>
            <a:chExt cx="4320" cy="1950"/>
          </a:xfrm>
        </p:grpSpPr>
        <p:grpSp>
          <p:nvGrpSpPr>
            <p:cNvPr id="26672" name="Group 416"/>
            <p:cNvGrpSpPr>
              <a:grpSpLocks/>
            </p:cNvGrpSpPr>
            <p:nvPr/>
          </p:nvGrpSpPr>
          <p:grpSpPr bwMode="auto">
            <a:xfrm>
              <a:off x="1104" y="3546"/>
              <a:ext cx="4320" cy="195"/>
              <a:chOff x="1104" y="3543"/>
              <a:chExt cx="4320" cy="195"/>
            </a:xfrm>
          </p:grpSpPr>
          <p:sp>
            <p:nvSpPr>
              <p:cNvPr id="26697" name="Rectangle 417"/>
              <p:cNvSpPr>
                <a:spLocks noChangeArrowheads="1"/>
              </p:cNvSpPr>
              <p:nvPr/>
            </p:nvSpPr>
            <p:spPr bwMode="auto">
              <a:xfrm>
                <a:off x="4711" y="3543"/>
                <a:ext cx="71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99½</a:t>
                </a:r>
              </a:p>
            </p:txBody>
          </p:sp>
          <p:sp>
            <p:nvSpPr>
              <p:cNvPr id="26698" name="Rectangle 418"/>
              <p:cNvSpPr>
                <a:spLocks noChangeArrowheads="1"/>
              </p:cNvSpPr>
              <p:nvPr/>
            </p:nvSpPr>
            <p:spPr bwMode="auto">
              <a:xfrm>
                <a:off x="4032" y="3543"/>
                <a:ext cx="679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92</a:t>
                </a:r>
              </a:p>
            </p:txBody>
          </p:sp>
          <p:sp>
            <p:nvSpPr>
              <p:cNvPr id="26699" name="Rectangle 419"/>
              <p:cNvSpPr>
                <a:spLocks noChangeArrowheads="1"/>
              </p:cNvSpPr>
              <p:nvPr/>
            </p:nvSpPr>
            <p:spPr bwMode="auto">
              <a:xfrm>
                <a:off x="3360" y="3543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153</a:t>
                </a:r>
              </a:p>
            </p:txBody>
          </p:sp>
          <p:sp>
            <p:nvSpPr>
              <p:cNvPr id="26700" name="Rectangle 420"/>
              <p:cNvSpPr>
                <a:spLocks noChangeArrowheads="1"/>
              </p:cNvSpPr>
              <p:nvPr/>
            </p:nvSpPr>
            <p:spPr bwMode="auto">
              <a:xfrm>
                <a:off x="2688" y="3543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18</a:t>
                </a:r>
              </a:p>
            </p:txBody>
          </p:sp>
          <p:sp>
            <p:nvSpPr>
              <p:cNvPr id="26701" name="Rectangle 421"/>
              <p:cNvSpPr>
                <a:spLocks noChangeArrowheads="1"/>
              </p:cNvSpPr>
              <p:nvPr/>
            </p:nvSpPr>
            <p:spPr bwMode="auto">
              <a:xfrm>
                <a:off x="2112" y="3543"/>
                <a:ext cx="57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135</a:t>
                </a:r>
              </a:p>
            </p:txBody>
          </p:sp>
          <p:sp>
            <p:nvSpPr>
              <p:cNvPr id="26702" name="Rectangle 422"/>
              <p:cNvSpPr>
                <a:spLocks noChangeArrowheads="1"/>
              </p:cNvSpPr>
              <p:nvPr/>
            </p:nvSpPr>
            <p:spPr bwMode="auto">
              <a:xfrm>
                <a:off x="1104" y="3543"/>
                <a:ext cx="100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Q = 10</a:t>
                </a:r>
              </a:p>
            </p:txBody>
          </p:sp>
          <p:sp>
            <p:nvSpPr>
              <p:cNvPr id="26703" name="Line 423"/>
              <p:cNvSpPr>
                <a:spLocks noChangeShapeType="1"/>
              </p:cNvSpPr>
              <p:nvPr/>
            </p:nvSpPr>
            <p:spPr bwMode="auto">
              <a:xfrm>
                <a:off x="1104" y="3738"/>
                <a:ext cx="43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673" name="Group 432"/>
            <p:cNvGrpSpPr>
              <a:grpSpLocks/>
            </p:cNvGrpSpPr>
            <p:nvPr/>
          </p:nvGrpSpPr>
          <p:grpSpPr bwMode="auto">
            <a:xfrm>
              <a:off x="1104" y="3156"/>
              <a:ext cx="4320" cy="195"/>
              <a:chOff x="1104" y="3153"/>
              <a:chExt cx="4320" cy="195"/>
            </a:xfrm>
          </p:grpSpPr>
          <p:sp>
            <p:nvSpPr>
              <p:cNvPr id="26690" name="Rectangle 433"/>
              <p:cNvSpPr>
                <a:spLocks noChangeArrowheads="1"/>
              </p:cNvSpPr>
              <p:nvPr/>
            </p:nvSpPr>
            <p:spPr bwMode="auto">
              <a:xfrm>
                <a:off x="4711" y="3153"/>
                <a:ext cx="71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99½</a:t>
                </a:r>
              </a:p>
            </p:txBody>
          </p:sp>
          <p:sp>
            <p:nvSpPr>
              <p:cNvPr id="26691" name="Rectangle 434"/>
              <p:cNvSpPr>
                <a:spLocks noChangeArrowheads="1"/>
              </p:cNvSpPr>
              <p:nvPr/>
            </p:nvSpPr>
            <p:spPr bwMode="auto">
              <a:xfrm>
                <a:off x="4032" y="3153"/>
                <a:ext cx="679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82</a:t>
                </a:r>
              </a:p>
            </p:txBody>
          </p:sp>
          <p:sp>
            <p:nvSpPr>
              <p:cNvPr id="26692" name="Rectangle 435"/>
              <p:cNvSpPr>
                <a:spLocks noChangeArrowheads="1"/>
              </p:cNvSpPr>
              <p:nvPr/>
            </p:nvSpPr>
            <p:spPr bwMode="auto">
              <a:xfrm>
                <a:off x="3360" y="3153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153</a:t>
                </a:r>
              </a:p>
            </p:txBody>
          </p:sp>
          <p:sp>
            <p:nvSpPr>
              <p:cNvPr id="26693" name="Rectangle 436"/>
              <p:cNvSpPr>
                <a:spLocks noChangeArrowheads="1"/>
              </p:cNvSpPr>
              <p:nvPr/>
            </p:nvSpPr>
            <p:spPr bwMode="auto">
              <a:xfrm>
                <a:off x="2688" y="3153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28</a:t>
                </a:r>
              </a:p>
            </p:txBody>
          </p:sp>
          <p:sp>
            <p:nvSpPr>
              <p:cNvPr id="26694" name="Rectangle 437"/>
              <p:cNvSpPr>
                <a:spLocks noChangeArrowheads="1"/>
              </p:cNvSpPr>
              <p:nvPr/>
            </p:nvSpPr>
            <p:spPr bwMode="auto">
              <a:xfrm>
                <a:off x="2112" y="3153"/>
                <a:ext cx="57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135</a:t>
                </a:r>
              </a:p>
            </p:txBody>
          </p:sp>
          <p:sp>
            <p:nvSpPr>
              <p:cNvPr id="26695" name="Rectangle 438"/>
              <p:cNvSpPr>
                <a:spLocks noChangeArrowheads="1"/>
              </p:cNvSpPr>
              <p:nvPr/>
            </p:nvSpPr>
            <p:spPr bwMode="auto">
              <a:xfrm>
                <a:off x="1104" y="3153"/>
                <a:ext cx="100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Q = 5</a:t>
                </a:r>
              </a:p>
            </p:txBody>
          </p:sp>
          <p:sp>
            <p:nvSpPr>
              <p:cNvPr id="26696" name="Line 439"/>
              <p:cNvSpPr>
                <a:spLocks noChangeShapeType="1"/>
              </p:cNvSpPr>
              <p:nvPr/>
            </p:nvSpPr>
            <p:spPr bwMode="auto">
              <a:xfrm>
                <a:off x="1104" y="3348"/>
                <a:ext cx="43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674" name="Group 456"/>
            <p:cNvGrpSpPr>
              <a:grpSpLocks/>
            </p:cNvGrpSpPr>
            <p:nvPr/>
          </p:nvGrpSpPr>
          <p:grpSpPr bwMode="auto">
            <a:xfrm>
              <a:off x="1104" y="2181"/>
              <a:ext cx="4320" cy="195"/>
              <a:chOff x="1104" y="2178"/>
              <a:chExt cx="4320" cy="195"/>
            </a:xfrm>
          </p:grpSpPr>
          <p:sp>
            <p:nvSpPr>
              <p:cNvPr id="26683" name="Rectangle 457"/>
              <p:cNvSpPr>
                <a:spLocks noChangeArrowheads="1"/>
              </p:cNvSpPr>
              <p:nvPr/>
            </p:nvSpPr>
            <p:spPr bwMode="auto">
              <a:xfrm>
                <a:off x="4711" y="2178"/>
                <a:ext cx="71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61¼</a:t>
                </a:r>
              </a:p>
            </p:txBody>
          </p:sp>
          <p:sp>
            <p:nvSpPr>
              <p:cNvPr id="26684" name="Rectangle 458"/>
              <p:cNvSpPr>
                <a:spLocks noChangeArrowheads="1"/>
              </p:cNvSpPr>
              <p:nvPr/>
            </p:nvSpPr>
            <p:spPr bwMode="auto">
              <a:xfrm>
                <a:off x="4032" y="2178"/>
                <a:ext cx="679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68</a:t>
                </a:r>
              </a:p>
            </p:txBody>
          </p:sp>
          <p:sp>
            <p:nvSpPr>
              <p:cNvPr id="26685" name="Rectangle 459"/>
              <p:cNvSpPr>
                <a:spLocks noChangeArrowheads="1"/>
              </p:cNvSpPr>
              <p:nvPr/>
            </p:nvSpPr>
            <p:spPr bwMode="auto">
              <a:xfrm>
                <a:off x="3360" y="2178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85</a:t>
                </a:r>
              </a:p>
            </p:txBody>
          </p:sp>
          <p:sp>
            <p:nvSpPr>
              <p:cNvPr id="26686" name="Rectangle 460"/>
              <p:cNvSpPr>
                <a:spLocks noChangeArrowheads="1"/>
              </p:cNvSpPr>
              <p:nvPr/>
            </p:nvSpPr>
            <p:spPr bwMode="auto">
              <a:xfrm>
                <a:off x="2688" y="2178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10</a:t>
                </a:r>
              </a:p>
            </p:txBody>
          </p:sp>
          <p:sp>
            <p:nvSpPr>
              <p:cNvPr id="26687" name="Rectangle 461"/>
              <p:cNvSpPr>
                <a:spLocks noChangeArrowheads="1"/>
              </p:cNvSpPr>
              <p:nvPr/>
            </p:nvSpPr>
            <p:spPr bwMode="auto">
              <a:xfrm>
                <a:off x="2112" y="2178"/>
                <a:ext cx="57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82</a:t>
                </a:r>
              </a:p>
            </p:txBody>
          </p:sp>
          <p:sp>
            <p:nvSpPr>
              <p:cNvPr id="26688" name="Rectangle 462"/>
              <p:cNvSpPr>
                <a:spLocks noChangeArrowheads="1"/>
              </p:cNvSpPr>
              <p:nvPr/>
            </p:nvSpPr>
            <p:spPr bwMode="auto">
              <a:xfrm>
                <a:off x="1104" y="2178"/>
                <a:ext cx="100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Q = 10</a:t>
                </a:r>
              </a:p>
            </p:txBody>
          </p:sp>
          <p:sp>
            <p:nvSpPr>
              <p:cNvPr id="26689" name="Line 463"/>
              <p:cNvSpPr>
                <a:spLocks noChangeShapeType="1"/>
              </p:cNvSpPr>
              <p:nvPr/>
            </p:nvSpPr>
            <p:spPr bwMode="auto">
              <a:xfrm>
                <a:off x="1104" y="2373"/>
                <a:ext cx="43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675" name="Group 472"/>
            <p:cNvGrpSpPr>
              <a:grpSpLocks/>
            </p:cNvGrpSpPr>
            <p:nvPr/>
          </p:nvGrpSpPr>
          <p:grpSpPr bwMode="auto">
            <a:xfrm>
              <a:off x="1104" y="1791"/>
              <a:ext cx="4320" cy="195"/>
              <a:chOff x="1104" y="1788"/>
              <a:chExt cx="4320" cy="195"/>
            </a:xfrm>
          </p:grpSpPr>
          <p:sp>
            <p:nvSpPr>
              <p:cNvPr id="26676" name="Rectangle 473"/>
              <p:cNvSpPr>
                <a:spLocks noChangeArrowheads="1"/>
              </p:cNvSpPr>
              <p:nvPr/>
            </p:nvSpPr>
            <p:spPr bwMode="auto">
              <a:xfrm>
                <a:off x="4711" y="1788"/>
                <a:ext cx="71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61¼</a:t>
                </a:r>
              </a:p>
            </p:txBody>
          </p:sp>
          <p:sp>
            <p:nvSpPr>
              <p:cNvPr id="26677" name="Rectangle 474"/>
              <p:cNvSpPr>
                <a:spLocks noChangeArrowheads="1"/>
              </p:cNvSpPr>
              <p:nvPr/>
            </p:nvSpPr>
            <p:spPr bwMode="auto">
              <a:xfrm>
                <a:off x="4032" y="1788"/>
                <a:ext cx="679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58</a:t>
                </a:r>
              </a:p>
            </p:txBody>
          </p:sp>
          <p:sp>
            <p:nvSpPr>
              <p:cNvPr id="26678" name="Rectangle 475"/>
              <p:cNvSpPr>
                <a:spLocks noChangeArrowheads="1"/>
              </p:cNvSpPr>
              <p:nvPr/>
            </p:nvSpPr>
            <p:spPr bwMode="auto">
              <a:xfrm>
                <a:off x="3360" y="1788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85</a:t>
                </a:r>
              </a:p>
            </p:txBody>
          </p:sp>
          <p:sp>
            <p:nvSpPr>
              <p:cNvPr id="26679" name="Rectangle 476"/>
              <p:cNvSpPr>
                <a:spLocks noChangeArrowheads="1"/>
              </p:cNvSpPr>
              <p:nvPr/>
            </p:nvSpPr>
            <p:spPr bwMode="auto">
              <a:xfrm>
                <a:off x="2688" y="1788"/>
                <a:ext cx="672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20</a:t>
                </a:r>
              </a:p>
            </p:txBody>
          </p:sp>
          <p:sp>
            <p:nvSpPr>
              <p:cNvPr id="26680" name="Rectangle 477"/>
              <p:cNvSpPr>
                <a:spLocks noChangeArrowheads="1"/>
              </p:cNvSpPr>
              <p:nvPr/>
            </p:nvSpPr>
            <p:spPr bwMode="auto">
              <a:xfrm>
                <a:off x="2112" y="1788"/>
                <a:ext cx="57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82</a:t>
                </a:r>
              </a:p>
            </p:txBody>
          </p:sp>
          <p:sp>
            <p:nvSpPr>
              <p:cNvPr id="26681" name="Rectangle 478"/>
              <p:cNvSpPr>
                <a:spLocks noChangeArrowheads="1"/>
              </p:cNvSpPr>
              <p:nvPr/>
            </p:nvSpPr>
            <p:spPr bwMode="auto">
              <a:xfrm>
                <a:off x="1104" y="1788"/>
                <a:ext cx="1008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350" b="0" dirty="0">
                    <a:latin typeface="Calibri" panose="020F0502020204030204" pitchFamily="34" charset="0"/>
                    <a:ea typeface="Gill Sans" charset="0"/>
                    <a:cs typeface="Calibri" panose="020F0502020204030204" pitchFamily="34" charset="0"/>
                  </a:rPr>
                  <a:t>Q = 5</a:t>
                </a:r>
              </a:p>
            </p:txBody>
          </p:sp>
          <p:sp>
            <p:nvSpPr>
              <p:cNvPr id="26682" name="Line 479"/>
              <p:cNvSpPr>
                <a:spLocks noChangeShapeType="1"/>
              </p:cNvSpPr>
              <p:nvPr/>
            </p:nvSpPr>
            <p:spPr bwMode="auto">
              <a:xfrm>
                <a:off x="1104" y="1983"/>
                <a:ext cx="432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Calibri" panose="020F0502020204030204" pitchFamily="34" charset="0"/>
                  <a:ea typeface="Gill Sans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53" name="Text Box 7">
            <a:extLst>
              <a:ext uri="{FF2B5EF4-FFF2-40B4-BE49-F238E27FC236}">
                <a16:creationId xmlns:a16="http://schemas.microsoft.com/office/drawing/2014/main" id="{F727F489-968C-5143-8F04-4E1414BCA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1910950" cy="27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Ref: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16107600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7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7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7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7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7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7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7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7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500"/>
                                        <p:tgtEl>
                                          <p:spTgt spid="5872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7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5872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587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500"/>
                                        <p:tgtEl>
                                          <p:spTgt spid="587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250" grpId="0" animBg="1"/>
      <p:bldP spid="587255" grpId="0" animBg="1"/>
      <p:bldP spid="587256" grpId="0" animBg="1"/>
      <p:bldP spid="587257" grpId="0" animBg="1"/>
      <p:bldP spid="58725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B18E-6174-4DA7-8472-0D0D5E76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RR in the Kernel?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59C66-6D8F-4C45-AF22-413E0CD2D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136242"/>
            <a:ext cx="8305800" cy="3829050"/>
          </a:xfrm>
        </p:spPr>
        <p:txBody>
          <a:bodyPr/>
          <a:lstStyle/>
          <a:p>
            <a:r>
              <a:rPr lang="en-US" dirty="0"/>
              <a:t>FIFO Queue, as in FCFS</a:t>
            </a:r>
          </a:p>
          <a:p>
            <a:r>
              <a:rPr lang="en-US" dirty="0"/>
              <a:t>But preempt job after quantum expires, and send it to the back of the queue</a:t>
            </a:r>
          </a:p>
          <a:p>
            <a:pPr lvl="1"/>
            <a:r>
              <a:rPr lang="en-US" dirty="0"/>
              <a:t>How? Timer interrupt!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t="11595" r="888" b="12131"/>
          <a:stretch>
            <a:fillRect/>
          </a:stretch>
        </p:blipFill>
        <p:spPr bwMode="auto">
          <a:xfrm>
            <a:off x="1547664" y="3933056"/>
            <a:ext cx="3657600" cy="211455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7">
            <a:extLst>
              <a:ext uri="{FF2B5EF4-FFF2-40B4-BE49-F238E27FC236}">
                <a16:creationId xmlns:a16="http://schemas.microsoft.com/office/drawing/2014/main" id="{E810A410-C778-5346-BE62-05BC52BCD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1910950" cy="27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Ref: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34841585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5BC1-F988-654F-B48F-CE49EDAD1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9752" y="0"/>
            <a:ext cx="4822304" cy="1470025"/>
          </a:xfrm>
        </p:spPr>
        <p:txBody>
          <a:bodyPr/>
          <a:lstStyle/>
          <a:p>
            <a:r>
              <a:rPr lang="en-US" sz="4400" b="0" dirty="0">
                <a:solidFill>
                  <a:srgbClr val="FF0000"/>
                </a:solidFill>
              </a:rPr>
              <a:t>Priority Scheduling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E7B7B-86E8-3B41-B960-C734DBBB8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781180"/>
            <a:ext cx="1979278" cy="132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F7B455-641B-834A-8570-B667E83DE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4753927"/>
            <a:ext cx="2448272" cy="1730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3958EE-DE56-AE4C-9048-279B92428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382303"/>
            <a:ext cx="7796643" cy="28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9291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D30E4-76B5-5A4B-9E81-90B186EB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EBC9-EE3A-364B-A2BF-C50CC6C8BF43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Run jobs according to their priority</a:t>
            </a:r>
          </a:p>
          <a:p>
            <a:r>
              <a:rPr lang="en-US" altLang="zh-CN" sz="2200" dirty="0">
                <a:ea typeface="宋体" panose="02010600030101010101" pitchFamily="2" charset="-122"/>
              </a:rPr>
              <a:t>In RR or other Scheduling there is one queue of jobs</a:t>
            </a:r>
          </a:p>
          <a:p>
            <a:pPr lvl="1"/>
            <a:r>
              <a:rPr lang="en-US" altLang="zh-CN" sz="2000" dirty="0">
                <a:ea typeface="宋体" panose="02010600030101010101" pitchFamily="2" charset="-122"/>
              </a:rPr>
              <a:t>Scheduler selects the highest priority process</a:t>
            </a:r>
          </a:p>
          <a:p>
            <a:pPr lvl="1"/>
            <a:r>
              <a:rPr lang="en-US" altLang="zh-CN" sz="2000" dirty="0">
                <a:ea typeface="宋体" panose="02010600030101010101" pitchFamily="2" charset="-122"/>
              </a:rPr>
              <a:t>It takes O(n) time</a:t>
            </a:r>
          </a:p>
          <a:p>
            <a:r>
              <a:rPr lang="en-US" altLang="zh-CN" sz="2200" dirty="0">
                <a:ea typeface="宋体" panose="02010600030101010101" pitchFamily="2" charset="-122"/>
              </a:rPr>
              <a:t>Solution</a:t>
            </a:r>
          </a:p>
          <a:p>
            <a:pPr lvl="1"/>
            <a:r>
              <a:rPr lang="en-US" altLang="zh-CN" sz="2000" dirty="0">
                <a:ea typeface="宋体" panose="02010600030101010101" pitchFamily="2" charset="-122"/>
              </a:rPr>
              <a:t>Separate queue for each distinct priority</a:t>
            </a:r>
          </a:p>
          <a:p>
            <a:pPr lvl="1"/>
            <a:r>
              <a:rPr lang="en-US" altLang="zh-CN" sz="2000" dirty="0">
                <a:ea typeface="宋体" panose="02010600030101010101" pitchFamily="2" charset="-122"/>
              </a:rPr>
              <a:t>Schedule the process in the highest priority queue</a:t>
            </a:r>
          </a:p>
          <a:p>
            <a:endParaRPr lang="en-US" altLang="en-US" dirty="0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804EDA80-D26A-5C49-86FA-4FD3D2EDF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1910950" cy="27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Ref: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236578335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>
            <a:endCxn id="32" idx="1"/>
          </p:cNvCxnSpPr>
          <p:nvPr/>
        </p:nvCxnSpPr>
        <p:spPr bwMode="auto">
          <a:xfrm>
            <a:off x="5077222" y="1269901"/>
            <a:ext cx="32385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>
            <a:endCxn id="34" idx="1"/>
          </p:cNvCxnSpPr>
          <p:nvPr/>
        </p:nvCxnSpPr>
        <p:spPr bwMode="auto">
          <a:xfrm>
            <a:off x="5077222" y="2127151"/>
            <a:ext cx="32385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23874" y="174519"/>
            <a:ext cx="8010525" cy="533400"/>
          </a:xfrm>
        </p:spPr>
        <p:txBody>
          <a:bodyPr/>
          <a:lstStyle/>
          <a:p>
            <a:r>
              <a:rPr lang="en-US" dirty="0"/>
              <a:t>Multilevel Queue Scheduling – </a:t>
            </a:r>
            <a:r>
              <a:rPr lang="en-US" dirty="0">
                <a:solidFill>
                  <a:srgbClr val="FF0000"/>
                </a:solidFill>
              </a:rPr>
              <a:t>Strict Priority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698652"/>
            <a:ext cx="7924800" cy="361066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Execution Plan</a:t>
            </a:r>
          </a:p>
          <a:p>
            <a:pPr lvl="1"/>
            <a:r>
              <a:rPr lang="en-US" dirty="0"/>
              <a:t>Always execute highest-priority runnable jobs to completion</a:t>
            </a:r>
          </a:p>
          <a:p>
            <a:pPr lvl="1"/>
            <a:r>
              <a:rPr lang="en-US" dirty="0"/>
              <a:t>Each queue can be processed in RR with some time-quantum</a:t>
            </a:r>
          </a:p>
          <a:p>
            <a:pPr lvl="1"/>
            <a:r>
              <a:rPr lang="en-IN" dirty="0"/>
              <a:t>A priority is assigned statically to each process, and a process remains in the same queue for the duration of the run time</a:t>
            </a: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Problems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Starvation</a:t>
            </a:r>
            <a:endParaRPr lang="en-US" dirty="0"/>
          </a:p>
          <a:p>
            <a:pPr lvl="2"/>
            <a:r>
              <a:rPr lang="en-US" dirty="0"/>
              <a:t>Lower priority jobs don’t get to run because higher priority jobs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Deadlock: Priority Inversion</a:t>
            </a:r>
          </a:p>
          <a:p>
            <a:pPr lvl="2"/>
            <a:r>
              <a:rPr lang="en-US" dirty="0"/>
              <a:t>Happens when low priority task holds a lock needed by high-priority task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991122" y="1127026"/>
            <a:ext cx="1028700" cy="285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 b="0" dirty="0">
                <a:latin typeface="Gill Sans" charset="0"/>
                <a:ea typeface="Gill Sans" charset="0"/>
                <a:cs typeface="Gill Sans" charset="0"/>
              </a:rPr>
              <a:t>Priority 3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91122" y="1412776"/>
            <a:ext cx="1028700" cy="285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 b="0" dirty="0">
                <a:latin typeface="Gill Sans" charset="0"/>
                <a:ea typeface="Gill Sans" charset="0"/>
                <a:cs typeface="Gill Sans" charset="0"/>
              </a:rPr>
              <a:t>Priority 2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991122" y="1698526"/>
            <a:ext cx="1028700" cy="285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 b="0" dirty="0">
                <a:latin typeface="Gill Sans" charset="0"/>
                <a:ea typeface="Gill Sans" charset="0"/>
                <a:cs typeface="Gill Sans" charset="0"/>
              </a:rPr>
              <a:t>Priority 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991122" y="1984276"/>
            <a:ext cx="1028700" cy="285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500" b="0" dirty="0">
                <a:latin typeface="Gill Sans" charset="0"/>
                <a:ea typeface="Gill Sans" charset="0"/>
                <a:cs typeface="Gill Sans" charset="0"/>
              </a:rPr>
              <a:t>Priority 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419872" y="1984276"/>
            <a:ext cx="685800" cy="2857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500" b="0" dirty="0">
                <a:latin typeface="Gill Sans" charset="0"/>
                <a:ea typeface="Gill Sans" charset="0"/>
                <a:cs typeface="Gill Sans" charset="0"/>
              </a:rPr>
              <a:t>Job 5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419997" y="1984276"/>
            <a:ext cx="685800" cy="2857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500" b="0" dirty="0">
                <a:latin typeface="Gill Sans" charset="0"/>
                <a:ea typeface="Gill Sans" charset="0"/>
                <a:cs typeface="Gill Sans" charset="0"/>
              </a:rPr>
              <a:t>Job 6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419872" y="1127026"/>
            <a:ext cx="685800" cy="2857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500" b="0" dirty="0">
                <a:latin typeface="Gill Sans" charset="0"/>
                <a:ea typeface="Gill Sans" charset="0"/>
                <a:cs typeface="Gill Sans" charset="0"/>
              </a:rPr>
              <a:t>Job 1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419997" y="1136551"/>
            <a:ext cx="685800" cy="2857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500" b="0" dirty="0">
                <a:latin typeface="Gill Sans" charset="0"/>
                <a:ea typeface="Gill Sans" charset="0"/>
                <a:cs typeface="Gill Sans" charset="0"/>
              </a:rPr>
              <a:t>Job 2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3010297" y="2117626"/>
            <a:ext cx="409575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3019822" y="1279426"/>
            <a:ext cx="409575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>
            <a:endCxn id="16" idx="1"/>
          </p:cNvCxnSpPr>
          <p:nvPr/>
        </p:nvCxnSpPr>
        <p:spPr bwMode="auto">
          <a:xfrm>
            <a:off x="4096147" y="1279426"/>
            <a:ext cx="32385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4081860" y="2127151"/>
            <a:ext cx="352425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/>
          <p:cNvSpPr/>
          <p:nvPr/>
        </p:nvSpPr>
        <p:spPr bwMode="auto">
          <a:xfrm>
            <a:off x="5401072" y="1127026"/>
            <a:ext cx="685800" cy="2857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500" b="0" dirty="0">
                <a:latin typeface="Gill Sans" charset="0"/>
                <a:ea typeface="Gill Sans" charset="0"/>
                <a:cs typeface="Gill Sans" charset="0"/>
              </a:rPr>
              <a:t>Job 3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5401072" y="1984276"/>
            <a:ext cx="685800" cy="2857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500" b="0" dirty="0">
                <a:latin typeface="Gill Sans" charset="0"/>
                <a:ea typeface="Gill Sans" charset="0"/>
                <a:cs typeface="Gill Sans" charset="0"/>
              </a:rPr>
              <a:t>Job 7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3419872" y="1412776"/>
            <a:ext cx="685800" cy="2857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500" b="0" dirty="0">
                <a:latin typeface="Gill Sans" charset="0"/>
                <a:ea typeface="Gill Sans" charset="0"/>
                <a:cs typeface="Gill Sans" charset="0"/>
              </a:rPr>
              <a:t>Job 4</a:t>
            </a:r>
          </a:p>
        </p:txBody>
      </p:sp>
      <p:cxnSp>
        <p:nvCxnSpPr>
          <p:cNvPr id="37" name="Straight Arrow Connector 36"/>
          <p:cNvCxnSpPr/>
          <p:nvPr/>
        </p:nvCxnSpPr>
        <p:spPr bwMode="auto">
          <a:xfrm>
            <a:off x="3019822" y="1565176"/>
            <a:ext cx="409575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Box 7">
            <a:extLst>
              <a:ext uri="{FF2B5EF4-FFF2-40B4-BE49-F238E27FC236}">
                <a16:creationId xmlns:a16="http://schemas.microsoft.com/office/drawing/2014/main" id="{2F7CF122-F373-1F4E-84C1-4EBAAD169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1910950" cy="27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Ref: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11910223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4" y="174519"/>
            <a:ext cx="7720533" cy="533400"/>
          </a:xfrm>
        </p:spPr>
        <p:txBody>
          <a:bodyPr/>
          <a:lstStyle/>
          <a:p>
            <a:r>
              <a:rPr lang="en-US" altLang="ko-KR" dirty="0">
                <a:ea typeface="굴림" charset="-127"/>
              </a:rPr>
              <a:t>Multi level queue: Strict Priority Scheduling:  </a:t>
            </a:r>
            <a:r>
              <a:rPr lang="en-US" altLang="ko-KR" dirty="0">
                <a:solidFill>
                  <a:srgbClr val="FF0000"/>
                </a:solidFill>
                <a:ea typeface="굴림" charset="-127"/>
              </a:rPr>
              <a:t>Fairness Issues</a:t>
            </a:r>
          </a:p>
        </p:txBody>
      </p:sp>
      <p:sp>
        <p:nvSpPr>
          <p:cNvPr id="63078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96752"/>
            <a:ext cx="7924800" cy="4823048"/>
          </a:xfrm>
          <a:noFill/>
          <a:ln>
            <a:noFill/>
          </a:ln>
          <a:effectLst/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Strict fixed-priority scheduling between queues is unfair (run highest, then next, </a:t>
            </a:r>
            <a:r>
              <a:rPr lang="en-US" altLang="ko-KR" dirty="0" err="1"/>
              <a:t>etc</a:t>
            </a:r>
            <a:r>
              <a:rPr lang="en-US" altLang="ko-KR" dirty="0"/>
              <a:t>):</a:t>
            </a:r>
          </a:p>
          <a:p>
            <a:pPr lvl="1"/>
            <a:r>
              <a:rPr lang="en-US" altLang="ko-KR" dirty="0"/>
              <a:t>Long running low priority jobs may never get CPU </a:t>
            </a:r>
          </a:p>
          <a:p>
            <a:pPr lvl="1"/>
            <a:r>
              <a:rPr lang="en-US" altLang="ko-KR" dirty="0"/>
              <a:t>When you shut down machine, you may find 10-year-old job still waiting to run ??</a:t>
            </a:r>
            <a:br>
              <a:rPr lang="en-US" altLang="ko-KR" dirty="0">
                <a:sym typeface="Symbol" panose="05050102010706020507" pitchFamily="18" charset="2"/>
              </a:rPr>
            </a:br>
            <a:endParaRPr lang="en-US" altLang="ko-KR" dirty="0"/>
          </a:p>
          <a:p>
            <a:r>
              <a:rPr lang="en-US" altLang="ko-KR" dirty="0"/>
              <a:t>Must give long-running jobs (with low priority) a fraction of the CPU even when there are higher  priority jobs to run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6AEFA791-4D22-CE41-81AB-19367E40A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1910950" cy="27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Ref: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1749865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078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4B22F-E0FC-2F4D-9A16-05D9F151D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  <a:p>
            <a:endParaRPr lang="en-IN" dirty="0"/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C49623F-D0B2-B341-80A4-15A4B1A0DE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4" y="174519"/>
            <a:ext cx="8368606" cy="533400"/>
          </a:xfrm>
        </p:spPr>
        <p:txBody>
          <a:bodyPr/>
          <a:lstStyle/>
          <a:p>
            <a:r>
              <a:rPr lang="en-US" altLang="zh-CN" sz="2800" dirty="0">
                <a:solidFill>
                  <a:srgbClr val="FF0000"/>
                </a:solidFill>
                <a:ea typeface="宋体" panose="02010600030101010101" pitchFamily="2" charset="-122"/>
              </a:rPr>
              <a:t>Multilevel Queue </a:t>
            </a:r>
            <a:r>
              <a:rPr lang="en-US" altLang="zh-CN" sz="2800" dirty="0">
                <a:ea typeface="宋体" panose="02010600030101010101" pitchFamily="2" charset="-122"/>
              </a:rPr>
              <a:t>Scheduling (for different process types)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6506B83-AA8F-8F42-88B0-00D012020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135188"/>
            <a:ext cx="5583238" cy="297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63F5F4-420E-474A-A75D-15A545EE8AE3}"/>
              </a:ext>
            </a:extLst>
          </p:cNvPr>
          <p:cNvSpPr txBox="1">
            <a:spLocks/>
          </p:cNvSpPr>
          <p:nvPr/>
        </p:nvSpPr>
        <p:spPr bwMode="auto">
          <a:xfrm>
            <a:off x="708025" y="1052736"/>
            <a:ext cx="7727950" cy="4530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20000"/>
              <a:buChar char="•"/>
              <a:defRPr sz="24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kern="0"/>
              <a:t>Prioritization based upon process type</a:t>
            </a:r>
            <a:endParaRPr lang="en-US" altLang="en-US" kern="0" dirty="0"/>
          </a:p>
        </p:txBody>
      </p:sp>
    </p:spTree>
    <p:extLst>
      <p:ext uri="{BB962C8B-B14F-4D97-AF65-F5344CB8AC3E}">
        <p14:creationId xmlns:p14="http://schemas.microsoft.com/office/powerpoint/2010/main" val="331895005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3E5819-A9FB-9247-BDB4-2E7F41322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60648"/>
            <a:ext cx="5080000" cy="589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F5BC1-F988-654F-B48F-CE49EDAD1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0" y="3861048"/>
            <a:ext cx="3960440" cy="893961"/>
          </a:xfrm>
        </p:spPr>
        <p:txBody>
          <a:bodyPr/>
          <a:lstStyle/>
          <a:p>
            <a:r>
              <a:rPr lang="en-US" b="0" dirty="0">
                <a:solidFill>
                  <a:srgbClr val="FF0000"/>
                </a:solidFill>
              </a:rPr>
              <a:t>Adaptive Scheduling</a:t>
            </a:r>
          </a:p>
        </p:txBody>
      </p:sp>
    </p:spTree>
    <p:extLst>
      <p:ext uri="{BB962C8B-B14F-4D97-AF65-F5344CB8AC3E}">
        <p14:creationId xmlns:p14="http://schemas.microsoft.com/office/powerpoint/2010/main" val="138325941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06632-A34A-4C9E-9432-7D3B91E4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E7427-53E0-4049-9A14-95AE155FB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adapt the scheduling algorithm based on threads’ past behavior?</a:t>
            </a:r>
          </a:p>
          <a:p>
            <a:endParaRPr lang="en-US" dirty="0"/>
          </a:p>
          <a:p>
            <a:r>
              <a:rPr lang="en-US" dirty="0"/>
              <a:t>Two steps:</a:t>
            </a:r>
          </a:p>
          <a:p>
            <a:pPr marL="800100" lvl="1" indent="-457200">
              <a:buSzPct val="100000"/>
              <a:buFont typeface="+mj-lt"/>
              <a:buAutoNum type="arabicPeriod"/>
            </a:pPr>
            <a:r>
              <a:rPr lang="en-US" dirty="0"/>
              <a:t>Based on past observations, predict what threads will do in the future</a:t>
            </a:r>
          </a:p>
          <a:p>
            <a:pPr marL="800100" lvl="1" indent="-457200">
              <a:buSzPct val="100000"/>
              <a:buFont typeface="+mj-lt"/>
              <a:buAutoNum type="arabicPeriod"/>
            </a:pPr>
            <a:r>
              <a:rPr lang="en-US" dirty="0"/>
              <a:t>Make scheduling decisions based on those predictions</a:t>
            </a:r>
          </a:p>
          <a:p>
            <a:endParaRPr lang="en-US" dirty="0"/>
          </a:p>
          <a:p>
            <a:r>
              <a:rPr lang="en-US" dirty="0"/>
              <a:t>Now, let’s look at the first step. How can we predict future behavior from past behavior?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39E062E7-E916-F94B-89CD-9F2DB79E5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1910950" cy="27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Ref: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38713661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8897F5-BC99-0D41-99F7-7CB7E90D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775847-D486-B743-974C-C18428A47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Book: Modern Operating Systems, Andrew Tenenbaum, and Herbert Bos, 4</a:t>
            </a:r>
            <a:r>
              <a:rPr lang="en-US" baseline="30000" dirty="0"/>
              <a:t>th</a:t>
            </a:r>
            <a:r>
              <a:rPr lang="en-US" dirty="0"/>
              <a:t> Edition, Pearson</a:t>
            </a:r>
          </a:p>
          <a:p>
            <a:pPr lvl="1"/>
            <a:r>
              <a:rPr lang="en-US" dirty="0"/>
              <a:t>Chapter 2</a:t>
            </a:r>
          </a:p>
          <a:p>
            <a:r>
              <a:rPr lang="en-US" dirty="0">
                <a:solidFill>
                  <a:schemeClr val="dk1"/>
                </a:solidFill>
                <a:ea typeface="Gill Sans"/>
                <a:sym typeface="Gill Sans"/>
              </a:rPr>
              <a:t>CS162, Operating System and Systems Programming, </a:t>
            </a:r>
            <a:r>
              <a:rPr lang="en-US" dirty="0"/>
              <a:t>University of California, Berkeley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4405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6083A-6B3F-4646-8989-1DC764D3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Future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5C8BE-312E-45E1-AB29-A59B06978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Round-Robin Scheduling</a:t>
            </a:r>
          </a:p>
          <a:p>
            <a:endParaRPr lang="en-US" dirty="0"/>
          </a:p>
          <a:p>
            <a:r>
              <a:rPr lang="en-US" dirty="0"/>
              <a:t>If process exhausts quantum, has to be preempted</a:t>
            </a:r>
          </a:p>
          <a:p>
            <a:pPr lvl="1"/>
            <a:r>
              <a:rPr lang="en-US" sz="2100" dirty="0"/>
              <a:t>Consuming all of the CPU time it can: “CPU-Bound”</a:t>
            </a:r>
          </a:p>
          <a:p>
            <a:pPr lvl="1"/>
            <a:r>
              <a:rPr lang="en-US" sz="2100" dirty="0">
                <a:solidFill>
                  <a:srgbClr val="0070C0"/>
                </a:solidFill>
              </a:rPr>
              <a:t>Likely to remain CPU-Bound</a:t>
            </a:r>
          </a:p>
          <a:p>
            <a:pPr lvl="1"/>
            <a:endParaRPr lang="en-US" sz="2100" dirty="0"/>
          </a:p>
          <a:p>
            <a:r>
              <a:rPr lang="en-US" dirty="0"/>
              <a:t>If process blocks on I/O before quantum exhausted</a:t>
            </a:r>
          </a:p>
          <a:p>
            <a:pPr lvl="1"/>
            <a:r>
              <a:rPr lang="en-US" sz="2100" dirty="0"/>
              <a:t>Short CPU bursts, just to initiate I/O: “I/O-Bound”</a:t>
            </a:r>
          </a:p>
          <a:p>
            <a:pPr lvl="1"/>
            <a:r>
              <a:rPr lang="en-US" sz="2100" dirty="0"/>
              <a:t>Often interactive tasks</a:t>
            </a:r>
          </a:p>
          <a:p>
            <a:pPr lvl="1"/>
            <a:r>
              <a:rPr lang="en-US" sz="2100" dirty="0">
                <a:solidFill>
                  <a:srgbClr val="0070C0"/>
                </a:solidFill>
              </a:rPr>
              <a:t>Likely to remain I/O-Bound and/or Interactive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D2ACB838-B92A-0C40-9165-D94E4A821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1910950" cy="27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Ref: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300137235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implement Fairness?</a:t>
            </a:r>
          </a:p>
        </p:txBody>
      </p:sp>
      <p:sp>
        <p:nvSpPr>
          <p:cNvPr id="6307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Could give each queue some fraction of the CPU? 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Could increase priority of jobs that don’t get service</a:t>
            </a:r>
          </a:p>
          <a:p>
            <a:pPr lvl="1"/>
            <a:r>
              <a:rPr lang="en-US" altLang="ko-KR" dirty="0"/>
              <a:t>What rate should you increase priorities?</a:t>
            </a:r>
          </a:p>
          <a:p>
            <a:pPr lvl="1"/>
            <a:r>
              <a:rPr lang="en-US" altLang="ko-KR" dirty="0"/>
              <a:t>And, as system gets overloaded, no job gets CPU time, so everyone increases in priority</a:t>
            </a:r>
          </a:p>
          <a:p>
            <a:pPr marL="971550" lvl="2" indent="-342900">
              <a:buFont typeface="Symbol" pitchFamily="2" charset="2"/>
              <a:buChar char="Þ"/>
            </a:pPr>
            <a:r>
              <a:rPr lang="en-US" altLang="ko-KR" dirty="0">
                <a:sym typeface="Symbol" pitchFamily="18" charset="2"/>
              </a:rPr>
              <a:t>Interactive jobs suffer</a:t>
            </a:r>
          </a:p>
          <a:p>
            <a:pPr marL="514350" lvl="1" indent="-342900">
              <a:buFont typeface="Symbol" pitchFamily="2" charset="2"/>
              <a:buChar char="Þ"/>
            </a:pPr>
            <a:endParaRPr lang="en-US" altLang="ko-KR" dirty="0">
              <a:sym typeface="Symbol" pitchFamily="18" charset="2"/>
            </a:endParaRPr>
          </a:p>
          <a:p>
            <a:pPr marL="514350" lvl="1" indent="-342900">
              <a:buFont typeface="Symbol" pitchFamily="2" charset="2"/>
              <a:buChar char="Þ"/>
            </a:pPr>
            <a:r>
              <a:rPr lang="en-US" altLang="ko-KR" dirty="0">
                <a:sym typeface="Symbol" pitchFamily="18" charset="2"/>
              </a:rPr>
              <a:t>Multilevel Feedback Queue 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57E8EAC6-2505-3B4B-8216-1E6F985BB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6550236"/>
            <a:ext cx="1910950" cy="27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Ref: CS162 © UCB Fall 2020</a:t>
            </a:r>
          </a:p>
        </p:txBody>
      </p:sp>
    </p:spTree>
    <p:extLst>
      <p:ext uri="{BB962C8B-B14F-4D97-AF65-F5344CB8AC3E}">
        <p14:creationId xmlns:p14="http://schemas.microsoft.com/office/powerpoint/2010/main" val="38675703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078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CC107C-E622-AF45-9DC9-54FAE78D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289B90-85AE-5D4F-BC76-ED088B715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systems use scheduling that reduce </a:t>
            </a:r>
            <a:r>
              <a:rPr lang="en-US" dirty="0">
                <a:solidFill>
                  <a:srgbClr val="0070C0"/>
                </a:solidFill>
              </a:rPr>
              <a:t>average response time </a:t>
            </a:r>
          </a:p>
          <a:p>
            <a:r>
              <a:rPr lang="en-US" dirty="0">
                <a:solidFill>
                  <a:srgbClr val="0070C0"/>
                </a:solidFill>
              </a:rPr>
              <a:t>Round Robin </a:t>
            </a:r>
            <a:r>
              <a:rPr lang="en-US" dirty="0"/>
              <a:t>is the oldest, simplest, fairest, and widely used scheduling algorithm</a:t>
            </a:r>
          </a:p>
          <a:p>
            <a:r>
              <a:rPr lang="en-US" dirty="0"/>
              <a:t>In round robin algorithm, proper choice of </a:t>
            </a:r>
            <a:r>
              <a:rPr lang="en-US" dirty="0">
                <a:solidFill>
                  <a:srgbClr val="0070C0"/>
                </a:solidFill>
              </a:rPr>
              <a:t>time quantum </a:t>
            </a:r>
            <a:r>
              <a:rPr lang="en-US" dirty="0"/>
              <a:t>is very important</a:t>
            </a:r>
          </a:p>
          <a:p>
            <a:pPr lvl="1"/>
            <a:r>
              <a:rPr lang="en-US" dirty="0"/>
              <a:t>If the time quantum is too short, there will too many context switches </a:t>
            </a:r>
            <a:r>
              <a:rPr lang="en-US" dirty="0">
                <a:sym typeface="Wingdings" pitchFamily="2" charset="2"/>
              </a:rPr>
              <a:t> lower CPU utilization</a:t>
            </a:r>
          </a:p>
          <a:p>
            <a:pPr lvl="1"/>
            <a:r>
              <a:rPr lang="en-US" dirty="0">
                <a:sym typeface="Wingdings" pitchFamily="2" charset="2"/>
              </a:rPr>
              <a:t>If the time quantum is too big, there will be high values of wait time and response time  poor response to short interactive requests</a:t>
            </a:r>
          </a:p>
          <a:p>
            <a:r>
              <a:rPr lang="en-US" dirty="0"/>
              <a:t>Priority scheduling</a:t>
            </a:r>
          </a:p>
          <a:p>
            <a:pPr lvl="1"/>
            <a:r>
              <a:rPr lang="en-US" dirty="0"/>
              <a:t>Multilevel Queue Scheduling – Strict Priority</a:t>
            </a:r>
          </a:p>
          <a:p>
            <a:r>
              <a:rPr lang="en-US" dirty="0"/>
              <a:t>Adaptive Scheduling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15654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D45B7-D7B5-9B49-B392-A8033B294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C8825-2251-6D46-8EF1-2DCD9F6ADA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090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E3523410-84B2-7E43-8F29-447D1DE2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43E40-61D8-E140-A297-88F89A2FC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Preemptible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OS can take resource away, use it for something else, and give it back later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E.g., CPU</a:t>
            </a:r>
          </a:p>
          <a:p>
            <a:pPr lvl="2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Non-preemptible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Once given resource, it can’t be reused until voluntarily relinquished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E.g., disk space</a:t>
            </a:r>
          </a:p>
          <a:p>
            <a:pPr lvl="2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Given set of resources and set of requests for the resources, types of resource determines how OS manages it</a:t>
            </a:r>
          </a:p>
        </p:txBody>
      </p:sp>
    </p:spTree>
    <p:extLst>
      <p:ext uri="{BB962C8B-B14F-4D97-AF65-F5344CB8AC3E}">
        <p14:creationId xmlns:p14="http://schemas.microsoft.com/office/powerpoint/2010/main" val="34857979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Scheduling Assumptions</a:t>
            </a:r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Many implicit assumptions for CPU scheduling: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One program per user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One thread per program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Programs are independent</a:t>
            </a:r>
          </a:p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Clearly, these are unrealistic but they simplify the problem so it can be solved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For instance: is “fair” about fairness among users or programs?  </a:t>
            </a:r>
          </a:p>
          <a:p>
            <a:pPr lvl="2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If I run one compilation job and you run five, you get five times as much CPU on many operating systems</a:t>
            </a:r>
          </a:p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The high-level goal: Dole out CPU time to optimize some desired parameters of system</a:t>
            </a:r>
          </a:p>
          <a:p>
            <a:pPr>
              <a:lnSpc>
                <a:spcPct val="85000"/>
              </a:lnSpc>
              <a:spcBef>
                <a:spcPct val="20000"/>
              </a:spcBef>
            </a:pPr>
            <a:endParaRPr lang="ko-KR" altLang="en-US" dirty="0">
              <a:ea typeface="굴림" panose="020B0600000101010101" pitchFamily="34" charset="-127"/>
            </a:endParaRPr>
          </a:p>
        </p:txBody>
      </p:sp>
      <p:grpSp>
        <p:nvGrpSpPr>
          <p:cNvPr id="575492" name="Group 4"/>
          <p:cNvGrpSpPr>
            <a:grpSpLocks/>
          </p:cNvGrpSpPr>
          <p:nvPr/>
        </p:nvGrpSpPr>
        <p:grpSpPr bwMode="auto">
          <a:xfrm>
            <a:off x="2686248" y="5401177"/>
            <a:ext cx="3771503" cy="825104"/>
            <a:chOff x="2400" y="1152"/>
            <a:chExt cx="2924" cy="693"/>
          </a:xfrm>
        </p:grpSpPr>
        <p:grpSp>
          <p:nvGrpSpPr>
            <p:cNvPr id="17413" name="Group 5"/>
            <p:cNvGrpSpPr>
              <a:grpSpLocks/>
            </p:cNvGrpSpPr>
            <p:nvPr/>
          </p:nvGrpSpPr>
          <p:grpSpPr bwMode="auto">
            <a:xfrm>
              <a:off x="2400" y="1152"/>
              <a:ext cx="2924" cy="384"/>
              <a:chOff x="672" y="2352"/>
              <a:chExt cx="4639" cy="528"/>
            </a:xfrm>
          </p:grpSpPr>
          <p:sp>
            <p:nvSpPr>
              <p:cNvPr id="17416" name="Rectangle 6"/>
              <p:cNvSpPr>
                <a:spLocks noChangeArrowheads="1"/>
              </p:cNvSpPr>
              <p:nvPr/>
            </p:nvSpPr>
            <p:spPr bwMode="auto">
              <a:xfrm>
                <a:off x="672" y="2352"/>
                <a:ext cx="816" cy="528"/>
              </a:xfrm>
              <a:prstGeom prst="rect">
                <a:avLst/>
              </a:prstGeom>
              <a:solidFill>
                <a:srgbClr val="FF66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100" b="0" dirty="0">
                    <a:latin typeface="Gill Sans"/>
                  </a:rPr>
                  <a:t>USER1</a:t>
                </a:r>
              </a:p>
            </p:txBody>
          </p:sp>
          <p:sp>
            <p:nvSpPr>
              <p:cNvPr id="17417" name="Rectangle 7"/>
              <p:cNvSpPr>
                <a:spLocks noChangeArrowheads="1"/>
              </p:cNvSpPr>
              <p:nvPr/>
            </p:nvSpPr>
            <p:spPr bwMode="auto">
              <a:xfrm>
                <a:off x="1488" y="2352"/>
                <a:ext cx="1200" cy="528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100" dirty="0">
                    <a:latin typeface="Gill Sans Light"/>
                  </a:rPr>
                  <a:t>USER2</a:t>
                </a:r>
              </a:p>
            </p:txBody>
          </p:sp>
          <p:sp>
            <p:nvSpPr>
              <p:cNvPr id="17418" name="Rectangle 8"/>
              <p:cNvSpPr>
                <a:spLocks noChangeArrowheads="1"/>
              </p:cNvSpPr>
              <p:nvPr/>
            </p:nvSpPr>
            <p:spPr bwMode="auto">
              <a:xfrm>
                <a:off x="2688" y="2352"/>
                <a:ext cx="816" cy="528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100" b="0" dirty="0">
                    <a:latin typeface="Gill Sans"/>
                  </a:rPr>
                  <a:t>USER3</a:t>
                </a:r>
              </a:p>
            </p:txBody>
          </p:sp>
          <p:sp>
            <p:nvSpPr>
              <p:cNvPr id="17419" name="Rectangle 9"/>
              <p:cNvSpPr>
                <a:spLocks noChangeArrowheads="1"/>
              </p:cNvSpPr>
              <p:nvPr/>
            </p:nvSpPr>
            <p:spPr bwMode="auto">
              <a:xfrm>
                <a:off x="3495" y="2352"/>
                <a:ext cx="1104" cy="528"/>
              </a:xfrm>
              <a:prstGeom prst="rect">
                <a:avLst/>
              </a:prstGeom>
              <a:solidFill>
                <a:srgbClr val="FF66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100" b="0" dirty="0">
                    <a:latin typeface="Gill Sans"/>
                  </a:rPr>
                  <a:t>USER1</a:t>
                </a:r>
              </a:p>
            </p:txBody>
          </p:sp>
          <p:sp>
            <p:nvSpPr>
              <p:cNvPr id="17420" name="Rectangle 10"/>
              <p:cNvSpPr>
                <a:spLocks noChangeArrowheads="1"/>
              </p:cNvSpPr>
              <p:nvPr/>
            </p:nvSpPr>
            <p:spPr bwMode="auto">
              <a:xfrm>
                <a:off x="4608" y="2352"/>
                <a:ext cx="703" cy="528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100" dirty="0">
                    <a:latin typeface="Gill Sans"/>
                  </a:rPr>
                  <a:t>USER2</a:t>
                </a:r>
              </a:p>
            </p:txBody>
          </p:sp>
        </p:grpSp>
        <p:sp>
          <p:nvSpPr>
            <p:cNvPr id="17414" name="Text Box 11"/>
            <p:cNvSpPr txBox="1">
              <a:spLocks noChangeArrowheads="1"/>
            </p:cNvSpPr>
            <p:nvPr/>
          </p:nvSpPr>
          <p:spPr bwMode="auto">
            <a:xfrm>
              <a:off x="2688" y="1535"/>
              <a:ext cx="695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dirty="0">
                  <a:latin typeface="Gill Sans"/>
                </a:rPr>
                <a:t>Time</a:t>
              </a:r>
              <a:r>
                <a:rPr lang="en-US" altLang="en-US" sz="1800" dirty="0"/>
                <a:t> </a:t>
              </a:r>
            </a:p>
          </p:txBody>
        </p:sp>
        <p:sp>
          <p:nvSpPr>
            <p:cNvPr id="17415" name="Line 12"/>
            <p:cNvSpPr>
              <a:spLocks noChangeShapeType="1"/>
            </p:cNvSpPr>
            <p:nvPr/>
          </p:nvSpPr>
          <p:spPr bwMode="auto">
            <a:xfrm>
              <a:off x="3360" y="1728"/>
              <a:ext cx="10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3316521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75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491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Assumption: CPU Bursts</a:t>
            </a:r>
          </a:p>
        </p:txBody>
      </p:sp>
      <p:sp>
        <p:nvSpPr>
          <p:cNvPr id="576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7250" y="4229101"/>
            <a:ext cx="7819206" cy="1543049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Execution model: programs alternate between bursts of CPU and I/O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Program typically uses the CPU for some period of time, then does I/O, then uses CPU again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Each scheduling decision is about which job to give to the CPU for use in next CPU burst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IN" sz="1800" dirty="0"/>
              <a:t>If a process comes back after I/O wait, it counts as a fresh CPU burst</a:t>
            </a:r>
            <a:endParaRPr lang="en-US" altLang="ko-KR" sz="1800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With time-slicing, thread may be forced to give up CPU before finishing current CPU burst</a:t>
            </a:r>
          </a:p>
        </p:txBody>
      </p:sp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2" t="789" r="30032" b="1576"/>
          <a:stretch>
            <a:fillRect/>
          </a:stretch>
        </p:blipFill>
        <p:spPr bwMode="auto">
          <a:xfrm>
            <a:off x="2057400" y="1341835"/>
            <a:ext cx="1581150" cy="257175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 t="6123" r="418" b="6123"/>
          <a:stretch>
            <a:fillRect/>
          </a:stretch>
        </p:blipFill>
        <p:spPr bwMode="auto">
          <a:xfrm>
            <a:off x="3886200" y="1600201"/>
            <a:ext cx="3248025" cy="2159794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8" name="Text Box 7"/>
          <p:cNvSpPr txBox="1">
            <a:spLocks noChangeArrowheads="1"/>
          </p:cNvSpPr>
          <p:nvPr/>
        </p:nvSpPr>
        <p:spPr bwMode="auto">
          <a:xfrm>
            <a:off x="4400550" y="1884760"/>
            <a:ext cx="2715808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350" dirty="0">
                <a:solidFill>
                  <a:schemeClr val="hlink"/>
                </a:solidFill>
              </a:rPr>
              <a:t>Weighted toward small bursts</a:t>
            </a:r>
          </a:p>
        </p:txBody>
      </p:sp>
      <p:sp>
        <p:nvSpPr>
          <p:cNvPr id="18439" name="Freeform 8"/>
          <p:cNvSpPr>
            <a:spLocks/>
          </p:cNvSpPr>
          <p:nvPr/>
        </p:nvSpPr>
        <p:spPr bwMode="auto">
          <a:xfrm>
            <a:off x="4343400" y="2114550"/>
            <a:ext cx="685800" cy="371475"/>
          </a:xfrm>
          <a:custGeom>
            <a:avLst/>
            <a:gdLst>
              <a:gd name="T0" fmla="*/ 914400 w 576"/>
              <a:gd name="T1" fmla="*/ 0 h 312"/>
              <a:gd name="T2" fmla="*/ 533400 w 576"/>
              <a:gd name="T3" fmla="*/ 457200 h 312"/>
              <a:gd name="T4" fmla="*/ 0 w 576"/>
              <a:gd name="T5" fmla="*/ 228600 h 3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76" h="312">
                <a:moveTo>
                  <a:pt x="576" y="0"/>
                </a:moveTo>
                <a:cubicBezTo>
                  <a:pt x="504" y="132"/>
                  <a:pt x="432" y="264"/>
                  <a:pt x="336" y="288"/>
                </a:cubicBezTo>
                <a:cubicBezTo>
                  <a:pt x="240" y="312"/>
                  <a:pt x="120" y="228"/>
                  <a:pt x="0" y="144"/>
                </a:cubicBezTo>
              </a:path>
            </a:pathLst>
          </a:custGeom>
          <a:noFill/>
          <a:ln w="57150" cap="flat" cmpd="sng">
            <a:solidFill>
              <a:schemeClr val="hlink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702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5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5BC1-F988-654F-B48F-CE49EDAD15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Last 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818410-D581-8547-AC12-BDD6000441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7237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750F-9620-7B4E-A388-4EC08EB2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Bursts</a:t>
            </a:r>
          </a:p>
        </p:txBody>
      </p:sp>
      <p:pic>
        <p:nvPicPr>
          <p:cNvPr id="4" name="Picture 6" descr="D:\b\b4\IBM\02-38.jpg">
            <a:extLst>
              <a:ext uri="{FF2B5EF4-FFF2-40B4-BE49-F238E27FC236}">
                <a16:creationId xmlns:a16="http://schemas.microsoft.com/office/drawing/2014/main" id="{27CB301A-13C9-7A4A-8222-95757E3B6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1324897"/>
            <a:ext cx="7664450" cy="30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AB0FBB-951A-9F4D-8D09-37FDBA8E6809}"/>
              </a:ext>
            </a:extLst>
          </p:cNvPr>
          <p:cNvSpPr/>
          <p:nvPr/>
        </p:nvSpPr>
        <p:spPr>
          <a:xfrm>
            <a:off x="1115616" y="928036"/>
            <a:ext cx="2041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CPU-bound process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06A07-1C13-884F-BE67-FAE66385544B}"/>
              </a:ext>
            </a:extLst>
          </p:cNvPr>
          <p:cNvSpPr/>
          <p:nvPr/>
        </p:nvSpPr>
        <p:spPr>
          <a:xfrm>
            <a:off x="1061499" y="2864772"/>
            <a:ext cx="1869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I/O-bound </a:t>
            </a:r>
            <a:r>
              <a:rPr lang="en-US" altLang="en-US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453493-3015-7344-B65B-04C85243E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75" y="4482451"/>
            <a:ext cx="7924800" cy="1722512"/>
          </a:xfrm>
        </p:spPr>
        <p:txBody>
          <a:bodyPr/>
          <a:lstStyle/>
          <a:p>
            <a:r>
              <a:rPr lang="en-US" dirty="0"/>
              <a:t>As processors become faster, processes tend to become more I/O bound</a:t>
            </a:r>
          </a:p>
          <a:p>
            <a:pPr lvl="1"/>
            <a:r>
              <a:rPr lang="en-US" dirty="0"/>
              <a:t>Why?</a:t>
            </a:r>
          </a:p>
          <a:p>
            <a:pPr lvl="1"/>
            <a:r>
              <a:rPr lang="en-US" dirty="0"/>
              <a:t>CPU is becoming faster than the I?O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80A0FF-8182-C244-984F-CA0D321B6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97352"/>
            <a:ext cx="3890144" cy="22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from: Tanenbaum, Modern Operating Systems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01169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9B754-097B-3D47-A456-65D88B46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74519"/>
            <a:ext cx="8010525" cy="533400"/>
          </a:xfrm>
        </p:spPr>
        <p:txBody>
          <a:bodyPr/>
          <a:lstStyle/>
          <a:p>
            <a:r>
              <a:rPr lang="en-US" dirty="0"/>
              <a:t>Non-preemptive vs Preemptive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2F39B-5A0E-1849-9453-25617C414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Non-preemptive Scheduling Algorithm</a:t>
            </a:r>
          </a:p>
          <a:p>
            <a:pPr lvl="1"/>
            <a:r>
              <a:rPr lang="en-US" dirty="0"/>
              <a:t>Picks up a process to run</a:t>
            </a:r>
          </a:p>
          <a:p>
            <a:pPr lvl="1"/>
            <a:r>
              <a:rPr lang="en-US" dirty="0"/>
              <a:t>Let the process run until it blocks (for I/O or waiting for another process) or voluntarily releases the CPU</a:t>
            </a:r>
          </a:p>
          <a:p>
            <a:pPr lvl="1"/>
            <a:r>
              <a:rPr lang="en-US" dirty="0"/>
              <a:t>A process may run for hours; it will not be forcibly suspended</a:t>
            </a:r>
          </a:p>
          <a:p>
            <a:pPr lvl="2"/>
            <a:r>
              <a:rPr lang="en-US" dirty="0"/>
              <a:t>No scheduling decisions are made during clock interrupts</a:t>
            </a:r>
          </a:p>
          <a:p>
            <a:r>
              <a:rPr lang="en-US" dirty="0">
                <a:solidFill>
                  <a:srgbClr val="0070C0"/>
                </a:solidFill>
              </a:rPr>
              <a:t>Preemptive Scheduling</a:t>
            </a:r>
          </a:p>
          <a:p>
            <a:pPr lvl="1"/>
            <a:r>
              <a:rPr lang="en-US" dirty="0"/>
              <a:t>Picks up a process to run</a:t>
            </a:r>
          </a:p>
          <a:p>
            <a:pPr lvl="1"/>
            <a:r>
              <a:rPr lang="en-IN" dirty="0"/>
              <a:t>lets the process run for a maximum of some fixed time </a:t>
            </a:r>
          </a:p>
          <a:p>
            <a:pPr lvl="1"/>
            <a:r>
              <a:rPr lang="en-IN" dirty="0"/>
              <a:t>At the end of time period, timer interrupt occurs</a:t>
            </a:r>
          </a:p>
          <a:p>
            <a:pPr lvl="1"/>
            <a:r>
              <a:rPr lang="en-IN" dirty="0"/>
              <a:t>In Kernel mode, scheduler picks up another ready process to run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07318D-8CF4-A549-95F6-38D41A219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97352"/>
            <a:ext cx="3890144" cy="22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from: Tanenbaum, Modern Operating Systems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61525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AAF232-C4AE-B14D-89E9-803BF7E1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Algorithms -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492F3-60D5-3242-8C25-780D76585F78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Different environment require different scheduling algorithms</a:t>
            </a:r>
          </a:p>
          <a:p>
            <a:pPr lvl="1"/>
            <a:r>
              <a:rPr lang="en-US" altLang="en-US" dirty="0"/>
              <a:t>Different applications have different goals </a:t>
            </a:r>
            <a:r>
              <a:rPr lang="en-US" altLang="en-US" dirty="0">
                <a:sym typeface="Wingdings" pitchFamily="2" charset="2"/>
              </a:rPr>
              <a:t> appropriate scheduling algorithms</a:t>
            </a:r>
            <a:endParaRPr lang="en-US" altLang="en-US" dirty="0"/>
          </a:p>
          <a:p>
            <a:r>
              <a:rPr lang="en-US" altLang="en-US" dirty="0"/>
              <a:t>Categories of Scheduling Algorithms</a:t>
            </a:r>
          </a:p>
          <a:p>
            <a:pPr lvl="1"/>
            <a:r>
              <a:rPr lang="en-US" altLang="en-US" dirty="0"/>
              <a:t>Batch </a:t>
            </a:r>
          </a:p>
          <a:p>
            <a:pPr lvl="1"/>
            <a:r>
              <a:rPr lang="en-US" altLang="en-US" dirty="0"/>
              <a:t>Interactive</a:t>
            </a:r>
          </a:p>
          <a:p>
            <a:pPr lvl="1"/>
            <a:r>
              <a:rPr lang="en-US" altLang="en-US" dirty="0"/>
              <a:t>Real time (deadlines)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9D5843-4597-044D-9D2B-EF7B7995A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6597352"/>
            <a:ext cx="3890144" cy="22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from: Tanenbaum, Modern Operating Systems</a:t>
            </a:r>
            <a:endParaRPr lang="en-US" altLang="en-US" sz="1200" b="1" dirty="0">
              <a:solidFill>
                <a:srgbClr val="8989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6857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6167F-71B6-4647-8A41-BDF6DBDE3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BD2DB9-00DF-664F-9B73-227128E4E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99" y="1501091"/>
            <a:ext cx="6715075" cy="366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8665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9" id="{2F4057A8-0CC2-E848-A6DE-C9F67C2C939D}" vid="{573F4645-57C0-A844-9DE9-5884D0F3FF6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5794</TotalTime>
  <Pages>60</Pages>
  <Words>2741</Words>
  <Application>Microsoft Macintosh PowerPoint</Application>
  <PresentationFormat>On-screen Show (4:3)</PresentationFormat>
  <Paragraphs>548</Paragraphs>
  <Slides>46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굴림</vt:lpstr>
      <vt:lpstr>ＭＳ Ｐゴシック</vt:lpstr>
      <vt:lpstr>宋体</vt:lpstr>
      <vt:lpstr>Arial</vt:lpstr>
      <vt:lpstr>Calibri</vt:lpstr>
      <vt:lpstr>Comic Sans MS</vt:lpstr>
      <vt:lpstr>Gill Sans</vt:lpstr>
      <vt:lpstr>Gill Sans Light</vt:lpstr>
      <vt:lpstr>Helvetica</vt:lpstr>
      <vt:lpstr>Symbol</vt:lpstr>
      <vt:lpstr>Wingdings</vt:lpstr>
      <vt:lpstr>Office</vt:lpstr>
      <vt:lpstr> CS 310   Operating Systems   Lecture 25 Scheduling – Round Robin, Priority Scheduling, Multilevel Queue Scheduling, </vt:lpstr>
      <vt:lpstr>In this lecture we will study</vt:lpstr>
      <vt:lpstr>Acknowledgements !</vt:lpstr>
      <vt:lpstr>Reading</vt:lpstr>
      <vt:lpstr>Last Class</vt:lpstr>
      <vt:lpstr>CPU Bursts</vt:lpstr>
      <vt:lpstr>Non-preemptive vs Preemptive scheduling</vt:lpstr>
      <vt:lpstr>Scheduling Algorithms - types</vt:lpstr>
      <vt:lpstr>Batch System</vt:lpstr>
      <vt:lpstr>Scheduling Policy Goals/Criteria</vt:lpstr>
      <vt:lpstr>First-Come, First-Served (FCFS) Scheduling</vt:lpstr>
      <vt:lpstr>Shortest Job First (SJF)</vt:lpstr>
      <vt:lpstr>Shortest Remaining Time First (SRTF)</vt:lpstr>
      <vt:lpstr>Estimating future CPU Burst time</vt:lpstr>
      <vt:lpstr>Estimating future CPU Burst time</vt:lpstr>
      <vt:lpstr>Exponential Average with ⍺ = 0.5, 1, 0.25 </vt:lpstr>
      <vt:lpstr>Advantages and Disadvantages of SRTF</vt:lpstr>
      <vt:lpstr>Useful metrics</vt:lpstr>
      <vt:lpstr>Scheduling in Interactive Systems</vt:lpstr>
      <vt:lpstr>Scheduling in Interactive Systems</vt:lpstr>
      <vt:lpstr>Round Robin</vt:lpstr>
      <vt:lpstr>Round Robin (RR) Scheduling</vt:lpstr>
      <vt:lpstr>The magic number</vt:lpstr>
      <vt:lpstr>Example of RR with Time Quantum q = 20</vt:lpstr>
      <vt:lpstr>Round-Robin Quantum</vt:lpstr>
      <vt:lpstr>Decrease in Response Time</vt:lpstr>
      <vt:lpstr>Same Response Time</vt:lpstr>
      <vt:lpstr>Increase in Response Time</vt:lpstr>
      <vt:lpstr>Round-Robin Scheduling:  Discussion</vt:lpstr>
      <vt:lpstr>Comparisons between FCFS and Round Robin</vt:lpstr>
      <vt:lpstr>Earlier Example with Different Time Quantum</vt:lpstr>
      <vt:lpstr>How to Implement RR in the Kernel?</vt:lpstr>
      <vt:lpstr>Priority Scheduling</vt:lpstr>
      <vt:lpstr>Priority Scheduling</vt:lpstr>
      <vt:lpstr>Multilevel Queue Scheduling – Strict Priority</vt:lpstr>
      <vt:lpstr>Multi level queue: Strict Priority Scheduling:  Fairness Issues</vt:lpstr>
      <vt:lpstr>Multilevel Queue Scheduling (for different process types)</vt:lpstr>
      <vt:lpstr>Adaptive Scheduling</vt:lpstr>
      <vt:lpstr>Adaptive Scheduling</vt:lpstr>
      <vt:lpstr>Predicting Future Behavior</vt:lpstr>
      <vt:lpstr>How to implement Fairness?</vt:lpstr>
      <vt:lpstr>Lecture Summary</vt:lpstr>
      <vt:lpstr>Backup </vt:lpstr>
      <vt:lpstr>Types of Resource</vt:lpstr>
      <vt:lpstr>Scheduling Assumptions</vt:lpstr>
      <vt:lpstr>Assumption: CPU Bursts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CS    Operating Systems   Lecture 8: Scheduling – Part 1</dc:title>
  <dc:creator>Microsoft Office User</dc:creator>
  <dc:description>Imported some pictures from Silbershatz (c) 2005</dc:description>
  <cp:lastModifiedBy>Microsoft Office User</cp:lastModifiedBy>
  <cp:revision>77</cp:revision>
  <cp:lastPrinted>2019-01-22T23:28:05Z</cp:lastPrinted>
  <dcterms:created xsi:type="dcterms:W3CDTF">2021-07-08T06:12:56Z</dcterms:created>
  <dcterms:modified xsi:type="dcterms:W3CDTF">2021-10-21T06:12:49Z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